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6" r:id="rId3"/>
    <p:sldId id="264" r:id="rId4"/>
    <p:sldId id="257" r:id="rId5"/>
    <p:sldId id="258" r:id="rId6"/>
    <p:sldId id="259" r:id="rId7"/>
    <p:sldId id="260" r:id="rId8"/>
    <p:sldId id="261" r:id="rId9"/>
    <p:sldId id="262"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5" autoAdjust="0"/>
    <p:restoredTop sz="94660"/>
  </p:normalViewPr>
  <p:slideViewPr>
    <p:cSldViewPr snapToGrid="0">
      <p:cViewPr varScale="1">
        <p:scale>
          <a:sx n="128" d="100"/>
          <a:sy n="128" d="100"/>
        </p:scale>
        <p:origin x="51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770DAE-CE55-4147-A63B-55E020C7E8A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ABC79A0-AE11-4A85-BB19-A5C3C4F93394}">
      <dgm:prSet/>
      <dgm:spPr/>
      <dgm:t>
        <a:bodyPr/>
        <a:lstStyle/>
        <a:p>
          <a:r>
            <a:rPr lang="en-US"/>
            <a:t>Started with as an Undergraduate honors thesis project</a:t>
          </a:r>
        </a:p>
      </dgm:t>
    </dgm:pt>
    <dgm:pt modelId="{9339786B-AE6C-454F-9DE8-5763C0A356F5}" type="parTrans" cxnId="{DF005751-016B-452A-8D61-D476730CC001}">
      <dgm:prSet/>
      <dgm:spPr/>
      <dgm:t>
        <a:bodyPr/>
        <a:lstStyle/>
        <a:p>
          <a:endParaRPr lang="en-US"/>
        </a:p>
      </dgm:t>
    </dgm:pt>
    <dgm:pt modelId="{A8142EAF-DBB6-4695-B59C-5D7CF4695BC9}" type="sibTrans" cxnId="{DF005751-016B-452A-8D61-D476730CC001}">
      <dgm:prSet/>
      <dgm:spPr/>
      <dgm:t>
        <a:bodyPr/>
        <a:lstStyle/>
        <a:p>
          <a:endParaRPr lang="en-US"/>
        </a:p>
      </dgm:t>
    </dgm:pt>
    <dgm:pt modelId="{4FB3BAF1-7B99-4D1A-B3B6-737EE2D3595B}">
      <dgm:prSet/>
      <dgm:spPr/>
      <dgm:t>
        <a:bodyPr/>
        <a:lstStyle/>
        <a:p>
          <a:r>
            <a:rPr lang="en-US"/>
            <a:t>Student was interested in fraud </a:t>
          </a:r>
        </a:p>
      </dgm:t>
    </dgm:pt>
    <dgm:pt modelId="{B6886A40-9048-4F4B-93F6-809DBB56873E}" type="parTrans" cxnId="{9E8C37AA-C839-4385-AE18-2850F54C29EB}">
      <dgm:prSet/>
      <dgm:spPr/>
      <dgm:t>
        <a:bodyPr/>
        <a:lstStyle/>
        <a:p>
          <a:endParaRPr lang="en-US"/>
        </a:p>
      </dgm:t>
    </dgm:pt>
    <dgm:pt modelId="{E2E2402A-4A95-4F92-A179-15F6A7AD00AF}" type="sibTrans" cxnId="{9E8C37AA-C839-4385-AE18-2850F54C29EB}">
      <dgm:prSet/>
      <dgm:spPr/>
      <dgm:t>
        <a:bodyPr/>
        <a:lstStyle/>
        <a:p>
          <a:endParaRPr lang="en-US"/>
        </a:p>
      </dgm:t>
    </dgm:pt>
    <dgm:pt modelId="{6568C53A-645D-4BD1-A880-A5FD9B141C48}">
      <dgm:prSet/>
      <dgm:spPr/>
      <dgm:t>
        <a:bodyPr/>
        <a:lstStyle/>
        <a:p>
          <a:r>
            <a:rPr lang="en-US"/>
            <a:t>Suggestion of using what she had just learned about COSO</a:t>
          </a:r>
        </a:p>
      </dgm:t>
    </dgm:pt>
    <dgm:pt modelId="{7A2086FE-6A73-4A31-9349-B3DC54B4A1C1}" type="parTrans" cxnId="{EE55B722-4F94-431F-AB41-24798B370205}">
      <dgm:prSet/>
      <dgm:spPr/>
      <dgm:t>
        <a:bodyPr/>
        <a:lstStyle/>
        <a:p>
          <a:endParaRPr lang="en-US"/>
        </a:p>
      </dgm:t>
    </dgm:pt>
    <dgm:pt modelId="{5C30E32B-7D9F-4912-8A46-37B46686D130}" type="sibTrans" cxnId="{EE55B722-4F94-431F-AB41-24798B370205}">
      <dgm:prSet/>
      <dgm:spPr/>
      <dgm:t>
        <a:bodyPr/>
        <a:lstStyle/>
        <a:p>
          <a:endParaRPr lang="en-US"/>
        </a:p>
      </dgm:t>
    </dgm:pt>
    <dgm:pt modelId="{2C407DC7-B84C-4F42-9E48-E3C4EB985B78}">
      <dgm:prSet/>
      <dgm:spPr/>
      <dgm:t>
        <a:bodyPr/>
        <a:lstStyle/>
        <a:p>
          <a:r>
            <a:rPr lang="en-US"/>
            <a:t>Used Department of Justice website for fraud cases</a:t>
          </a:r>
        </a:p>
      </dgm:t>
    </dgm:pt>
    <dgm:pt modelId="{B4B7591F-2051-45B0-9826-9F32567F9CBE}" type="parTrans" cxnId="{0C9B4CCE-D56B-4A93-AECF-B1851C72E616}">
      <dgm:prSet/>
      <dgm:spPr/>
      <dgm:t>
        <a:bodyPr/>
        <a:lstStyle/>
        <a:p>
          <a:endParaRPr lang="en-US"/>
        </a:p>
      </dgm:t>
    </dgm:pt>
    <dgm:pt modelId="{26110546-9C39-4141-B1FB-0B5E07F705B1}" type="sibTrans" cxnId="{0C9B4CCE-D56B-4A93-AECF-B1851C72E616}">
      <dgm:prSet/>
      <dgm:spPr/>
      <dgm:t>
        <a:bodyPr/>
        <a:lstStyle/>
        <a:p>
          <a:endParaRPr lang="en-US"/>
        </a:p>
      </dgm:t>
    </dgm:pt>
    <dgm:pt modelId="{BE3501BE-C407-1C4C-8EFC-3AD15183065A}" type="pres">
      <dgm:prSet presAssocID="{45770DAE-CE55-4147-A63B-55E020C7E8A1}" presName="linear" presStyleCnt="0">
        <dgm:presLayoutVars>
          <dgm:animLvl val="lvl"/>
          <dgm:resizeHandles val="exact"/>
        </dgm:presLayoutVars>
      </dgm:prSet>
      <dgm:spPr/>
    </dgm:pt>
    <dgm:pt modelId="{50830D48-0F27-1F4F-9C3D-451754B8EBC5}" type="pres">
      <dgm:prSet presAssocID="{AABC79A0-AE11-4A85-BB19-A5C3C4F93394}" presName="parentText" presStyleLbl="node1" presStyleIdx="0" presStyleCnt="4">
        <dgm:presLayoutVars>
          <dgm:chMax val="0"/>
          <dgm:bulletEnabled val="1"/>
        </dgm:presLayoutVars>
      </dgm:prSet>
      <dgm:spPr/>
    </dgm:pt>
    <dgm:pt modelId="{8B148131-6F69-F44E-AC2C-1C605763D38D}" type="pres">
      <dgm:prSet presAssocID="{A8142EAF-DBB6-4695-B59C-5D7CF4695BC9}" presName="spacer" presStyleCnt="0"/>
      <dgm:spPr/>
    </dgm:pt>
    <dgm:pt modelId="{92525AB9-7F14-1647-9553-F1364C6A23EE}" type="pres">
      <dgm:prSet presAssocID="{4FB3BAF1-7B99-4D1A-B3B6-737EE2D3595B}" presName="parentText" presStyleLbl="node1" presStyleIdx="1" presStyleCnt="4">
        <dgm:presLayoutVars>
          <dgm:chMax val="0"/>
          <dgm:bulletEnabled val="1"/>
        </dgm:presLayoutVars>
      </dgm:prSet>
      <dgm:spPr/>
    </dgm:pt>
    <dgm:pt modelId="{A7B04222-823F-B54A-BF93-068410703BFC}" type="pres">
      <dgm:prSet presAssocID="{E2E2402A-4A95-4F92-A179-15F6A7AD00AF}" presName="spacer" presStyleCnt="0"/>
      <dgm:spPr/>
    </dgm:pt>
    <dgm:pt modelId="{BD4C8CC8-1FBB-4945-BAC8-32BA47F2BEB2}" type="pres">
      <dgm:prSet presAssocID="{6568C53A-645D-4BD1-A880-A5FD9B141C48}" presName="parentText" presStyleLbl="node1" presStyleIdx="2" presStyleCnt="4">
        <dgm:presLayoutVars>
          <dgm:chMax val="0"/>
          <dgm:bulletEnabled val="1"/>
        </dgm:presLayoutVars>
      </dgm:prSet>
      <dgm:spPr/>
    </dgm:pt>
    <dgm:pt modelId="{01E9D2E5-9A49-A147-9E56-70439930D3C9}" type="pres">
      <dgm:prSet presAssocID="{5C30E32B-7D9F-4912-8A46-37B46686D130}" presName="spacer" presStyleCnt="0"/>
      <dgm:spPr/>
    </dgm:pt>
    <dgm:pt modelId="{28D775B6-8F2E-D941-A5CE-D62A1170B8A8}" type="pres">
      <dgm:prSet presAssocID="{2C407DC7-B84C-4F42-9E48-E3C4EB985B78}" presName="parentText" presStyleLbl="node1" presStyleIdx="3" presStyleCnt="4">
        <dgm:presLayoutVars>
          <dgm:chMax val="0"/>
          <dgm:bulletEnabled val="1"/>
        </dgm:presLayoutVars>
      </dgm:prSet>
      <dgm:spPr/>
    </dgm:pt>
  </dgm:ptLst>
  <dgm:cxnLst>
    <dgm:cxn modelId="{EE55B722-4F94-431F-AB41-24798B370205}" srcId="{45770DAE-CE55-4147-A63B-55E020C7E8A1}" destId="{6568C53A-645D-4BD1-A880-A5FD9B141C48}" srcOrd="2" destOrd="0" parTransId="{7A2086FE-6A73-4A31-9349-B3DC54B4A1C1}" sibTransId="{5C30E32B-7D9F-4912-8A46-37B46686D130}"/>
    <dgm:cxn modelId="{321DE23B-A24A-9E42-A6F3-96E1A20135D6}" type="presOf" srcId="{45770DAE-CE55-4147-A63B-55E020C7E8A1}" destId="{BE3501BE-C407-1C4C-8EFC-3AD15183065A}" srcOrd="0" destOrd="0" presId="urn:microsoft.com/office/officeart/2005/8/layout/vList2"/>
    <dgm:cxn modelId="{DF005751-016B-452A-8D61-D476730CC001}" srcId="{45770DAE-CE55-4147-A63B-55E020C7E8A1}" destId="{AABC79A0-AE11-4A85-BB19-A5C3C4F93394}" srcOrd="0" destOrd="0" parTransId="{9339786B-AE6C-454F-9DE8-5763C0A356F5}" sibTransId="{A8142EAF-DBB6-4695-B59C-5D7CF4695BC9}"/>
    <dgm:cxn modelId="{363F2D63-7A8A-004B-B347-56F5A8D5DAF6}" type="presOf" srcId="{6568C53A-645D-4BD1-A880-A5FD9B141C48}" destId="{BD4C8CC8-1FBB-4945-BAC8-32BA47F2BEB2}" srcOrd="0" destOrd="0" presId="urn:microsoft.com/office/officeart/2005/8/layout/vList2"/>
    <dgm:cxn modelId="{FC1890A4-4F08-E24A-AE71-DFA520414952}" type="presOf" srcId="{2C407DC7-B84C-4F42-9E48-E3C4EB985B78}" destId="{28D775B6-8F2E-D941-A5CE-D62A1170B8A8}" srcOrd="0" destOrd="0" presId="urn:microsoft.com/office/officeart/2005/8/layout/vList2"/>
    <dgm:cxn modelId="{9E8C37AA-C839-4385-AE18-2850F54C29EB}" srcId="{45770DAE-CE55-4147-A63B-55E020C7E8A1}" destId="{4FB3BAF1-7B99-4D1A-B3B6-737EE2D3595B}" srcOrd="1" destOrd="0" parTransId="{B6886A40-9048-4F4B-93F6-809DBB56873E}" sibTransId="{E2E2402A-4A95-4F92-A179-15F6A7AD00AF}"/>
    <dgm:cxn modelId="{E4C047B5-1512-354F-961B-D3A188223695}" type="presOf" srcId="{AABC79A0-AE11-4A85-BB19-A5C3C4F93394}" destId="{50830D48-0F27-1F4F-9C3D-451754B8EBC5}" srcOrd="0" destOrd="0" presId="urn:microsoft.com/office/officeart/2005/8/layout/vList2"/>
    <dgm:cxn modelId="{0C9B4CCE-D56B-4A93-AECF-B1851C72E616}" srcId="{45770DAE-CE55-4147-A63B-55E020C7E8A1}" destId="{2C407DC7-B84C-4F42-9E48-E3C4EB985B78}" srcOrd="3" destOrd="0" parTransId="{B4B7591F-2051-45B0-9826-9F32567F9CBE}" sibTransId="{26110546-9C39-4141-B1FB-0B5E07F705B1}"/>
    <dgm:cxn modelId="{E81244FC-23F8-1B45-A573-69456363B89B}" type="presOf" srcId="{4FB3BAF1-7B99-4D1A-B3B6-737EE2D3595B}" destId="{92525AB9-7F14-1647-9553-F1364C6A23EE}" srcOrd="0" destOrd="0" presId="urn:microsoft.com/office/officeart/2005/8/layout/vList2"/>
    <dgm:cxn modelId="{77B3E9B3-42E0-1D43-88BD-BAEA66C798C4}" type="presParOf" srcId="{BE3501BE-C407-1C4C-8EFC-3AD15183065A}" destId="{50830D48-0F27-1F4F-9C3D-451754B8EBC5}" srcOrd="0" destOrd="0" presId="urn:microsoft.com/office/officeart/2005/8/layout/vList2"/>
    <dgm:cxn modelId="{D0FE33CD-532A-7040-B080-555CCA90D9FC}" type="presParOf" srcId="{BE3501BE-C407-1C4C-8EFC-3AD15183065A}" destId="{8B148131-6F69-F44E-AC2C-1C605763D38D}" srcOrd="1" destOrd="0" presId="urn:microsoft.com/office/officeart/2005/8/layout/vList2"/>
    <dgm:cxn modelId="{5BA9D585-FC9D-4E4F-9EC5-583F6E1A6B85}" type="presParOf" srcId="{BE3501BE-C407-1C4C-8EFC-3AD15183065A}" destId="{92525AB9-7F14-1647-9553-F1364C6A23EE}" srcOrd="2" destOrd="0" presId="urn:microsoft.com/office/officeart/2005/8/layout/vList2"/>
    <dgm:cxn modelId="{C0409FE1-31EF-404D-9F95-EF63982FB62B}" type="presParOf" srcId="{BE3501BE-C407-1C4C-8EFC-3AD15183065A}" destId="{A7B04222-823F-B54A-BF93-068410703BFC}" srcOrd="3" destOrd="0" presId="urn:microsoft.com/office/officeart/2005/8/layout/vList2"/>
    <dgm:cxn modelId="{286D65B1-1F0A-824B-9F11-8F2888A0B2FB}" type="presParOf" srcId="{BE3501BE-C407-1C4C-8EFC-3AD15183065A}" destId="{BD4C8CC8-1FBB-4945-BAC8-32BA47F2BEB2}" srcOrd="4" destOrd="0" presId="urn:microsoft.com/office/officeart/2005/8/layout/vList2"/>
    <dgm:cxn modelId="{A7D5D2A1-7A13-474F-8C1E-1CCC9FC06022}" type="presParOf" srcId="{BE3501BE-C407-1C4C-8EFC-3AD15183065A}" destId="{01E9D2E5-9A49-A147-9E56-70439930D3C9}" srcOrd="5" destOrd="0" presId="urn:microsoft.com/office/officeart/2005/8/layout/vList2"/>
    <dgm:cxn modelId="{2EBE7E09-0DDB-7744-A2E4-42A7B00A863B}" type="presParOf" srcId="{BE3501BE-C407-1C4C-8EFC-3AD15183065A}" destId="{28D775B6-8F2E-D941-A5CE-D62A1170B8A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AE8B6B-543E-4F03-AE59-CB80A43F7E9B}"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23045F25-0747-49ED-8B35-2FD2C4F85F1B}">
      <dgm:prSet/>
      <dgm:spPr/>
      <dgm:t>
        <a:bodyPr/>
        <a:lstStyle/>
        <a:p>
          <a:r>
            <a:rPr lang="en-US"/>
            <a:t>Reduced sample to occupational frauds</a:t>
          </a:r>
        </a:p>
      </dgm:t>
    </dgm:pt>
    <dgm:pt modelId="{6CC390B1-6531-4133-A714-C5D9AFBBA384}" type="parTrans" cxnId="{F330D23E-2DC9-46BE-886A-1C3A15031C8A}">
      <dgm:prSet/>
      <dgm:spPr/>
      <dgm:t>
        <a:bodyPr/>
        <a:lstStyle/>
        <a:p>
          <a:endParaRPr lang="en-US"/>
        </a:p>
      </dgm:t>
    </dgm:pt>
    <dgm:pt modelId="{3D852D09-AF5A-4FDE-AD0B-765813169B5A}" type="sibTrans" cxnId="{F330D23E-2DC9-46BE-886A-1C3A15031C8A}">
      <dgm:prSet/>
      <dgm:spPr/>
      <dgm:t>
        <a:bodyPr/>
        <a:lstStyle/>
        <a:p>
          <a:endParaRPr lang="en-US"/>
        </a:p>
      </dgm:t>
    </dgm:pt>
    <dgm:pt modelId="{9B834C64-29D9-4ADF-8280-6E574FFF5A90}">
      <dgm:prSet/>
      <dgm:spPr/>
      <dgm:t>
        <a:bodyPr/>
        <a:lstStyle/>
        <a:p>
          <a:r>
            <a:rPr lang="en-US"/>
            <a:t>Fraud of employee against employer</a:t>
          </a:r>
        </a:p>
      </dgm:t>
    </dgm:pt>
    <dgm:pt modelId="{CDF61122-678F-4B60-9632-C45E6DD87B54}" type="parTrans" cxnId="{6B191129-E02B-477D-BDD1-AA43C77E6640}">
      <dgm:prSet/>
      <dgm:spPr/>
      <dgm:t>
        <a:bodyPr/>
        <a:lstStyle/>
        <a:p>
          <a:endParaRPr lang="en-US"/>
        </a:p>
      </dgm:t>
    </dgm:pt>
    <dgm:pt modelId="{EACFFAB2-1A5A-4028-9303-B44AF4E505C0}" type="sibTrans" cxnId="{6B191129-E02B-477D-BDD1-AA43C77E6640}">
      <dgm:prSet/>
      <dgm:spPr/>
      <dgm:t>
        <a:bodyPr/>
        <a:lstStyle/>
        <a:p>
          <a:endParaRPr lang="en-US"/>
        </a:p>
      </dgm:t>
    </dgm:pt>
    <dgm:pt modelId="{78FF511D-428E-4435-877F-4C9D699EC683}">
      <dgm:prSet/>
      <dgm:spPr/>
      <dgm:t>
        <a:bodyPr/>
        <a:lstStyle/>
        <a:p>
          <a:r>
            <a:rPr lang="en-US"/>
            <a:t>Misappropriation of Assets</a:t>
          </a:r>
        </a:p>
      </dgm:t>
    </dgm:pt>
    <dgm:pt modelId="{ACE8314F-DD1D-4AA8-9E1F-1BC252463578}" type="parTrans" cxnId="{3FACBBCE-C222-4CD8-A3B8-1BE72FF13FA0}">
      <dgm:prSet/>
      <dgm:spPr/>
      <dgm:t>
        <a:bodyPr/>
        <a:lstStyle/>
        <a:p>
          <a:endParaRPr lang="en-US"/>
        </a:p>
      </dgm:t>
    </dgm:pt>
    <dgm:pt modelId="{65A86EDD-2F46-4AC7-9407-999C0D25A93C}" type="sibTrans" cxnId="{3FACBBCE-C222-4CD8-A3B8-1BE72FF13FA0}">
      <dgm:prSet/>
      <dgm:spPr/>
      <dgm:t>
        <a:bodyPr/>
        <a:lstStyle/>
        <a:p>
          <a:endParaRPr lang="en-US"/>
        </a:p>
      </dgm:t>
    </dgm:pt>
    <dgm:pt modelId="{F0096A99-6823-4911-852B-6990A3C35F2F}">
      <dgm:prSet/>
      <dgm:spPr/>
      <dgm:t>
        <a:bodyPr/>
        <a:lstStyle/>
        <a:p>
          <a:r>
            <a:rPr lang="en-US"/>
            <a:t>Financial Statement Fraud</a:t>
          </a:r>
        </a:p>
      </dgm:t>
    </dgm:pt>
    <dgm:pt modelId="{943050C8-C228-4714-B8C7-B9967E69B6A5}" type="parTrans" cxnId="{66B86613-07CC-4B17-849D-7887F9B24E39}">
      <dgm:prSet/>
      <dgm:spPr/>
      <dgm:t>
        <a:bodyPr/>
        <a:lstStyle/>
        <a:p>
          <a:endParaRPr lang="en-US"/>
        </a:p>
      </dgm:t>
    </dgm:pt>
    <dgm:pt modelId="{D1A9DCFA-7131-4BEF-A948-2209B4DA5E6D}" type="sibTrans" cxnId="{66B86613-07CC-4B17-849D-7887F9B24E39}">
      <dgm:prSet/>
      <dgm:spPr/>
      <dgm:t>
        <a:bodyPr/>
        <a:lstStyle/>
        <a:p>
          <a:endParaRPr lang="en-US"/>
        </a:p>
      </dgm:t>
    </dgm:pt>
    <dgm:pt modelId="{D0477DA2-7EF8-9044-BFCD-571353FAA215}" type="pres">
      <dgm:prSet presAssocID="{8CAE8B6B-543E-4F03-AE59-CB80A43F7E9B}" presName="linear" presStyleCnt="0">
        <dgm:presLayoutVars>
          <dgm:dir/>
          <dgm:animLvl val="lvl"/>
          <dgm:resizeHandles val="exact"/>
        </dgm:presLayoutVars>
      </dgm:prSet>
      <dgm:spPr/>
    </dgm:pt>
    <dgm:pt modelId="{CA10E138-4FD3-094D-9930-E2E91F96306A}" type="pres">
      <dgm:prSet presAssocID="{23045F25-0747-49ED-8B35-2FD2C4F85F1B}" presName="parentLin" presStyleCnt="0"/>
      <dgm:spPr/>
    </dgm:pt>
    <dgm:pt modelId="{F6FCF27D-A423-B64E-A521-BA0C910B0E0F}" type="pres">
      <dgm:prSet presAssocID="{23045F25-0747-49ED-8B35-2FD2C4F85F1B}" presName="parentLeftMargin" presStyleLbl="node1" presStyleIdx="0" presStyleCnt="2"/>
      <dgm:spPr/>
    </dgm:pt>
    <dgm:pt modelId="{ED72B031-8B5C-F846-B940-1684A72FBA08}" type="pres">
      <dgm:prSet presAssocID="{23045F25-0747-49ED-8B35-2FD2C4F85F1B}" presName="parentText" presStyleLbl="node1" presStyleIdx="0" presStyleCnt="2">
        <dgm:presLayoutVars>
          <dgm:chMax val="0"/>
          <dgm:bulletEnabled val="1"/>
        </dgm:presLayoutVars>
      </dgm:prSet>
      <dgm:spPr/>
    </dgm:pt>
    <dgm:pt modelId="{C8334C8C-8DF6-4D4A-88A5-4FA8F8974A21}" type="pres">
      <dgm:prSet presAssocID="{23045F25-0747-49ED-8B35-2FD2C4F85F1B}" presName="negativeSpace" presStyleCnt="0"/>
      <dgm:spPr/>
    </dgm:pt>
    <dgm:pt modelId="{CD528885-6D4D-6549-BC4F-9A4299BF715B}" type="pres">
      <dgm:prSet presAssocID="{23045F25-0747-49ED-8B35-2FD2C4F85F1B}" presName="childText" presStyleLbl="conFgAcc1" presStyleIdx="0" presStyleCnt="2">
        <dgm:presLayoutVars>
          <dgm:bulletEnabled val="1"/>
        </dgm:presLayoutVars>
      </dgm:prSet>
      <dgm:spPr/>
    </dgm:pt>
    <dgm:pt modelId="{A8E5F337-1209-C34C-8D5E-67B16E5205AD}" type="pres">
      <dgm:prSet presAssocID="{3D852D09-AF5A-4FDE-AD0B-765813169B5A}" presName="spaceBetweenRectangles" presStyleCnt="0"/>
      <dgm:spPr/>
    </dgm:pt>
    <dgm:pt modelId="{F9FB6F9B-BE56-FE40-9C4C-557B41E7DC95}" type="pres">
      <dgm:prSet presAssocID="{9B834C64-29D9-4ADF-8280-6E574FFF5A90}" presName="parentLin" presStyleCnt="0"/>
      <dgm:spPr/>
    </dgm:pt>
    <dgm:pt modelId="{C33C8FB9-B693-5942-830E-79A0633BB07E}" type="pres">
      <dgm:prSet presAssocID="{9B834C64-29D9-4ADF-8280-6E574FFF5A90}" presName="parentLeftMargin" presStyleLbl="node1" presStyleIdx="0" presStyleCnt="2"/>
      <dgm:spPr/>
    </dgm:pt>
    <dgm:pt modelId="{DFAC4D6C-0D51-EE47-8730-64F747C94E26}" type="pres">
      <dgm:prSet presAssocID="{9B834C64-29D9-4ADF-8280-6E574FFF5A90}" presName="parentText" presStyleLbl="node1" presStyleIdx="1" presStyleCnt="2">
        <dgm:presLayoutVars>
          <dgm:chMax val="0"/>
          <dgm:bulletEnabled val="1"/>
        </dgm:presLayoutVars>
      </dgm:prSet>
      <dgm:spPr/>
    </dgm:pt>
    <dgm:pt modelId="{EAFD2C6B-0941-494C-98E8-8ABB258725EF}" type="pres">
      <dgm:prSet presAssocID="{9B834C64-29D9-4ADF-8280-6E574FFF5A90}" presName="negativeSpace" presStyleCnt="0"/>
      <dgm:spPr/>
    </dgm:pt>
    <dgm:pt modelId="{8853ADE3-5FD1-4A4D-A5B4-BAEE497D5C29}" type="pres">
      <dgm:prSet presAssocID="{9B834C64-29D9-4ADF-8280-6E574FFF5A90}" presName="childText" presStyleLbl="conFgAcc1" presStyleIdx="1" presStyleCnt="2">
        <dgm:presLayoutVars>
          <dgm:bulletEnabled val="1"/>
        </dgm:presLayoutVars>
      </dgm:prSet>
      <dgm:spPr/>
    </dgm:pt>
  </dgm:ptLst>
  <dgm:cxnLst>
    <dgm:cxn modelId="{66B86613-07CC-4B17-849D-7887F9B24E39}" srcId="{9B834C64-29D9-4ADF-8280-6E574FFF5A90}" destId="{F0096A99-6823-4911-852B-6990A3C35F2F}" srcOrd="1" destOrd="0" parTransId="{943050C8-C228-4714-B8C7-B9967E69B6A5}" sibTransId="{D1A9DCFA-7131-4BEF-A948-2209B4DA5E6D}"/>
    <dgm:cxn modelId="{E501DD20-C5B4-DC44-8E96-D39082567854}" type="presOf" srcId="{F0096A99-6823-4911-852B-6990A3C35F2F}" destId="{8853ADE3-5FD1-4A4D-A5B4-BAEE497D5C29}" srcOrd="0" destOrd="1" presId="urn:microsoft.com/office/officeart/2005/8/layout/list1"/>
    <dgm:cxn modelId="{6B191129-E02B-477D-BDD1-AA43C77E6640}" srcId="{8CAE8B6B-543E-4F03-AE59-CB80A43F7E9B}" destId="{9B834C64-29D9-4ADF-8280-6E574FFF5A90}" srcOrd="1" destOrd="0" parTransId="{CDF61122-678F-4B60-9632-C45E6DD87B54}" sibTransId="{EACFFAB2-1A5A-4028-9303-B44AF4E505C0}"/>
    <dgm:cxn modelId="{F330D23E-2DC9-46BE-886A-1C3A15031C8A}" srcId="{8CAE8B6B-543E-4F03-AE59-CB80A43F7E9B}" destId="{23045F25-0747-49ED-8B35-2FD2C4F85F1B}" srcOrd="0" destOrd="0" parTransId="{6CC390B1-6531-4133-A714-C5D9AFBBA384}" sibTransId="{3D852D09-AF5A-4FDE-AD0B-765813169B5A}"/>
    <dgm:cxn modelId="{13F61A50-31A5-9D4F-B755-47DC669A7993}" type="presOf" srcId="{78FF511D-428E-4435-877F-4C9D699EC683}" destId="{8853ADE3-5FD1-4A4D-A5B4-BAEE497D5C29}" srcOrd="0" destOrd="0" presId="urn:microsoft.com/office/officeart/2005/8/layout/list1"/>
    <dgm:cxn modelId="{31A82561-5226-8F49-B3A3-637DDB3D3863}" type="presOf" srcId="{9B834C64-29D9-4ADF-8280-6E574FFF5A90}" destId="{DFAC4D6C-0D51-EE47-8730-64F747C94E26}" srcOrd="1" destOrd="0" presId="urn:microsoft.com/office/officeart/2005/8/layout/list1"/>
    <dgm:cxn modelId="{566E3C89-460C-2141-BC31-18FB6559467F}" type="presOf" srcId="{9B834C64-29D9-4ADF-8280-6E574FFF5A90}" destId="{C33C8FB9-B693-5942-830E-79A0633BB07E}" srcOrd="0" destOrd="0" presId="urn:microsoft.com/office/officeart/2005/8/layout/list1"/>
    <dgm:cxn modelId="{4EE19FCB-6B9D-DE4B-B280-F65A87B4C9A2}" type="presOf" srcId="{23045F25-0747-49ED-8B35-2FD2C4F85F1B}" destId="{ED72B031-8B5C-F846-B940-1684A72FBA08}" srcOrd="1" destOrd="0" presId="urn:microsoft.com/office/officeart/2005/8/layout/list1"/>
    <dgm:cxn modelId="{3FACBBCE-C222-4CD8-A3B8-1BE72FF13FA0}" srcId="{9B834C64-29D9-4ADF-8280-6E574FFF5A90}" destId="{78FF511D-428E-4435-877F-4C9D699EC683}" srcOrd="0" destOrd="0" parTransId="{ACE8314F-DD1D-4AA8-9E1F-1BC252463578}" sibTransId="{65A86EDD-2F46-4AC7-9407-999C0D25A93C}"/>
    <dgm:cxn modelId="{CAE703D5-5E05-504D-B097-F9ED7729F733}" type="presOf" srcId="{8CAE8B6B-543E-4F03-AE59-CB80A43F7E9B}" destId="{D0477DA2-7EF8-9044-BFCD-571353FAA215}" srcOrd="0" destOrd="0" presId="urn:microsoft.com/office/officeart/2005/8/layout/list1"/>
    <dgm:cxn modelId="{0B42E0F9-45E1-4E48-AF63-3BEA1F49366E}" type="presOf" srcId="{23045F25-0747-49ED-8B35-2FD2C4F85F1B}" destId="{F6FCF27D-A423-B64E-A521-BA0C910B0E0F}" srcOrd="0" destOrd="0" presId="urn:microsoft.com/office/officeart/2005/8/layout/list1"/>
    <dgm:cxn modelId="{2C3ADA0B-5482-CF42-BB4E-C1D662C5155A}" type="presParOf" srcId="{D0477DA2-7EF8-9044-BFCD-571353FAA215}" destId="{CA10E138-4FD3-094D-9930-E2E91F96306A}" srcOrd="0" destOrd="0" presId="urn:microsoft.com/office/officeart/2005/8/layout/list1"/>
    <dgm:cxn modelId="{9C5415A6-6182-1241-A414-787AB1C12ED0}" type="presParOf" srcId="{CA10E138-4FD3-094D-9930-E2E91F96306A}" destId="{F6FCF27D-A423-B64E-A521-BA0C910B0E0F}" srcOrd="0" destOrd="0" presId="urn:microsoft.com/office/officeart/2005/8/layout/list1"/>
    <dgm:cxn modelId="{D8B72211-5586-6245-B816-A71D120F841B}" type="presParOf" srcId="{CA10E138-4FD3-094D-9930-E2E91F96306A}" destId="{ED72B031-8B5C-F846-B940-1684A72FBA08}" srcOrd="1" destOrd="0" presId="urn:microsoft.com/office/officeart/2005/8/layout/list1"/>
    <dgm:cxn modelId="{DB8CF80E-FA89-2E4C-AE4E-23160F6A8D66}" type="presParOf" srcId="{D0477DA2-7EF8-9044-BFCD-571353FAA215}" destId="{C8334C8C-8DF6-4D4A-88A5-4FA8F8974A21}" srcOrd="1" destOrd="0" presId="urn:microsoft.com/office/officeart/2005/8/layout/list1"/>
    <dgm:cxn modelId="{B848D221-4AF2-C14D-A7F2-18F939BC0EAB}" type="presParOf" srcId="{D0477DA2-7EF8-9044-BFCD-571353FAA215}" destId="{CD528885-6D4D-6549-BC4F-9A4299BF715B}" srcOrd="2" destOrd="0" presId="urn:microsoft.com/office/officeart/2005/8/layout/list1"/>
    <dgm:cxn modelId="{26349469-9335-E242-91F3-B36EE18E9B38}" type="presParOf" srcId="{D0477DA2-7EF8-9044-BFCD-571353FAA215}" destId="{A8E5F337-1209-C34C-8D5E-67B16E5205AD}" srcOrd="3" destOrd="0" presId="urn:microsoft.com/office/officeart/2005/8/layout/list1"/>
    <dgm:cxn modelId="{706CAD24-4D8A-C142-9F7D-FE2461E70679}" type="presParOf" srcId="{D0477DA2-7EF8-9044-BFCD-571353FAA215}" destId="{F9FB6F9B-BE56-FE40-9C4C-557B41E7DC95}" srcOrd="4" destOrd="0" presId="urn:microsoft.com/office/officeart/2005/8/layout/list1"/>
    <dgm:cxn modelId="{88B8E7DF-2D78-A44C-B52D-D835297F229F}" type="presParOf" srcId="{F9FB6F9B-BE56-FE40-9C4C-557B41E7DC95}" destId="{C33C8FB9-B693-5942-830E-79A0633BB07E}" srcOrd="0" destOrd="0" presId="urn:microsoft.com/office/officeart/2005/8/layout/list1"/>
    <dgm:cxn modelId="{F22277AF-B51E-5043-95C8-C30A3081A458}" type="presParOf" srcId="{F9FB6F9B-BE56-FE40-9C4C-557B41E7DC95}" destId="{DFAC4D6C-0D51-EE47-8730-64F747C94E26}" srcOrd="1" destOrd="0" presId="urn:microsoft.com/office/officeart/2005/8/layout/list1"/>
    <dgm:cxn modelId="{F82E8A3C-80E2-8A48-8B1C-13C571F025C1}" type="presParOf" srcId="{D0477DA2-7EF8-9044-BFCD-571353FAA215}" destId="{EAFD2C6B-0941-494C-98E8-8ABB258725EF}" srcOrd="5" destOrd="0" presId="urn:microsoft.com/office/officeart/2005/8/layout/list1"/>
    <dgm:cxn modelId="{002EE023-DA29-A246-AA89-59E556895595}" type="presParOf" srcId="{D0477DA2-7EF8-9044-BFCD-571353FAA215}" destId="{8853ADE3-5FD1-4A4D-A5B4-BAEE497D5C29}"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830D48-0F27-1F4F-9C3D-451754B8EBC5}">
      <dsp:nvSpPr>
        <dsp:cNvPr id="0" name=""/>
        <dsp:cNvSpPr/>
      </dsp:nvSpPr>
      <dsp:spPr>
        <a:xfrm>
          <a:off x="0" y="450099"/>
          <a:ext cx="10515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Started with as an Undergraduate honors thesis project</a:t>
          </a:r>
        </a:p>
      </dsp:txBody>
      <dsp:txXfrm>
        <a:off x="38638" y="488737"/>
        <a:ext cx="10438324" cy="714229"/>
      </dsp:txXfrm>
    </dsp:sp>
    <dsp:sp modelId="{92525AB9-7F14-1647-9553-F1364C6A23EE}">
      <dsp:nvSpPr>
        <dsp:cNvPr id="0" name=""/>
        <dsp:cNvSpPr/>
      </dsp:nvSpPr>
      <dsp:spPr>
        <a:xfrm>
          <a:off x="0" y="1336644"/>
          <a:ext cx="10515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Student was interested in fraud </a:t>
          </a:r>
        </a:p>
      </dsp:txBody>
      <dsp:txXfrm>
        <a:off x="38638" y="1375282"/>
        <a:ext cx="10438324" cy="714229"/>
      </dsp:txXfrm>
    </dsp:sp>
    <dsp:sp modelId="{BD4C8CC8-1FBB-4945-BAC8-32BA47F2BEB2}">
      <dsp:nvSpPr>
        <dsp:cNvPr id="0" name=""/>
        <dsp:cNvSpPr/>
      </dsp:nvSpPr>
      <dsp:spPr>
        <a:xfrm>
          <a:off x="0" y="2223189"/>
          <a:ext cx="10515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Suggestion of using what she had just learned about COSO</a:t>
          </a:r>
        </a:p>
      </dsp:txBody>
      <dsp:txXfrm>
        <a:off x="38638" y="2261827"/>
        <a:ext cx="10438324" cy="714229"/>
      </dsp:txXfrm>
    </dsp:sp>
    <dsp:sp modelId="{28D775B6-8F2E-D941-A5CE-D62A1170B8A8}">
      <dsp:nvSpPr>
        <dsp:cNvPr id="0" name=""/>
        <dsp:cNvSpPr/>
      </dsp:nvSpPr>
      <dsp:spPr>
        <a:xfrm>
          <a:off x="0" y="3109734"/>
          <a:ext cx="10515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Used Department of Justice website for fraud cases</a:t>
          </a:r>
        </a:p>
      </dsp:txBody>
      <dsp:txXfrm>
        <a:off x="38638" y="3148372"/>
        <a:ext cx="10438324" cy="7142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528885-6D4D-6549-BC4F-9A4299BF715B}">
      <dsp:nvSpPr>
        <dsp:cNvPr id="0" name=""/>
        <dsp:cNvSpPr/>
      </dsp:nvSpPr>
      <dsp:spPr>
        <a:xfrm>
          <a:off x="0" y="709231"/>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72B031-8B5C-F846-B940-1684A72FBA08}">
      <dsp:nvSpPr>
        <dsp:cNvPr id="0" name=""/>
        <dsp:cNvSpPr/>
      </dsp:nvSpPr>
      <dsp:spPr>
        <a:xfrm>
          <a:off x="525780" y="222151"/>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en-US" sz="3300" kern="1200"/>
            <a:t>Reduced sample to occupational frauds</a:t>
          </a:r>
        </a:p>
      </dsp:txBody>
      <dsp:txXfrm>
        <a:off x="573335" y="269706"/>
        <a:ext cx="7265810" cy="879050"/>
      </dsp:txXfrm>
    </dsp:sp>
    <dsp:sp modelId="{8853ADE3-5FD1-4A4D-A5B4-BAEE497D5C29}">
      <dsp:nvSpPr>
        <dsp:cNvPr id="0" name=""/>
        <dsp:cNvSpPr/>
      </dsp:nvSpPr>
      <dsp:spPr>
        <a:xfrm>
          <a:off x="0" y="2206111"/>
          <a:ext cx="10515600" cy="19230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687324" rIns="816127" bIns="234696" numCol="1" spcCol="1270" anchor="t" anchorCtr="0">
          <a:noAutofit/>
        </a:bodyPr>
        <a:lstStyle/>
        <a:p>
          <a:pPr marL="285750" lvl="1" indent="-285750" algn="l" defTabSz="1466850">
            <a:lnSpc>
              <a:spcPct val="90000"/>
            </a:lnSpc>
            <a:spcBef>
              <a:spcPct val="0"/>
            </a:spcBef>
            <a:spcAft>
              <a:spcPct val="15000"/>
            </a:spcAft>
            <a:buChar char="•"/>
          </a:pPr>
          <a:r>
            <a:rPr lang="en-US" sz="3300" kern="1200"/>
            <a:t>Misappropriation of Assets</a:t>
          </a:r>
        </a:p>
        <a:p>
          <a:pPr marL="285750" lvl="1" indent="-285750" algn="l" defTabSz="1466850">
            <a:lnSpc>
              <a:spcPct val="90000"/>
            </a:lnSpc>
            <a:spcBef>
              <a:spcPct val="0"/>
            </a:spcBef>
            <a:spcAft>
              <a:spcPct val="15000"/>
            </a:spcAft>
            <a:buChar char="•"/>
          </a:pPr>
          <a:r>
            <a:rPr lang="en-US" sz="3300" kern="1200"/>
            <a:t>Financial Statement Fraud</a:t>
          </a:r>
        </a:p>
      </dsp:txBody>
      <dsp:txXfrm>
        <a:off x="0" y="2206111"/>
        <a:ext cx="10515600" cy="1923075"/>
      </dsp:txXfrm>
    </dsp:sp>
    <dsp:sp modelId="{DFAC4D6C-0D51-EE47-8730-64F747C94E26}">
      <dsp:nvSpPr>
        <dsp:cNvPr id="0" name=""/>
        <dsp:cNvSpPr/>
      </dsp:nvSpPr>
      <dsp:spPr>
        <a:xfrm>
          <a:off x="525780" y="1719031"/>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en-US" sz="3300" kern="1200"/>
            <a:t>Fraud of employee against employer</a:t>
          </a:r>
        </a:p>
      </dsp:txBody>
      <dsp:txXfrm>
        <a:off x="573335" y="1766586"/>
        <a:ext cx="7265810" cy="8790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CDB7F-D710-432F-A348-F386EACE28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0A7569-A0B8-4A66-9939-AD1C17E858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01A8FA-FB6E-4F81-8B8A-1B74680D2C62}"/>
              </a:ext>
            </a:extLst>
          </p:cNvPr>
          <p:cNvSpPr>
            <a:spLocks noGrp="1"/>
          </p:cNvSpPr>
          <p:nvPr>
            <p:ph type="dt" sz="half" idx="10"/>
          </p:nvPr>
        </p:nvSpPr>
        <p:spPr/>
        <p:txBody>
          <a:bodyPr/>
          <a:lstStyle/>
          <a:p>
            <a:fld id="{FA6F5EA4-A2EE-49A5-9995-E2E4FE63A9F6}" type="datetimeFigureOut">
              <a:rPr lang="en-US" smtClean="0"/>
              <a:t>5/18/21</a:t>
            </a:fld>
            <a:endParaRPr lang="en-US"/>
          </a:p>
        </p:txBody>
      </p:sp>
      <p:sp>
        <p:nvSpPr>
          <p:cNvPr id="5" name="Footer Placeholder 4">
            <a:extLst>
              <a:ext uri="{FF2B5EF4-FFF2-40B4-BE49-F238E27FC236}">
                <a16:creationId xmlns:a16="http://schemas.microsoft.com/office/drawing/2014/main" id="{17C0387B-6CDD-424D-8163-B131BE5FC4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BB297D-7584-4A3D-8E37-5ACB0630C4D9}"/>
              </a:ext>
            </a:extLst>
          </p:cNvPr>
          <p:cNvSpPr>
            <a:spLocks noGrp="1"/>
          </p:cNvSpPr>
          <p:nvPr>
            <p:ph type="sldNum" sz="quarter" idx="12"/>
          </p:nvPr>
        </p:nvSpPr>
        <p:spPr/>
        <p:txBody>
          <a:bodyPr/>
          <a:lstStyle/>
          <a:p>
            <a:fld id="{DA6FCE17-9ADB-4211-AAC3-E9C81EEC433A}" type="slidenum">
              <a:rPr lang="en-US" smtClean="0"/>
              <a:t>‹#›</a:t>
            </a:fld>
            <a:endParaRPr lang="en-US"/>
          </a:p>
        </p:txBody>
      </p:sp>
    </p:spTree>
    <p:extLst>
      <p:ext uri="{BB962C8B-B14F-4D97-AF65-F5344CB8AC3E}">
        <p14:creationId xmlns:p14="http://schemas.microsoft.com/office/powerpoint/2010/main" val="53022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B3AD0-2F8D-487C-B37C-9FC699B623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EF4F81-E7F5-4DCF-8A8E-43A314820C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1287CC-C8B2-40D4-8796-1D390342E3EE}"/>
              </a:ext>
            </a:extLst>
          </p:cNvPr>
          <p:cNvSpPr>
            <a:spLocks noGrp="1"/>
          </p:cNvSpPr>
          <p:nvPr>
            <p:ph type="dt" sz="half" idx="10"/>
          </p:nvPr>
        </p:nvSpPr>
        <p:spPr/>
        <p:txBody>
          <a:bodyPr/>
          <a:lstStyle/>
          <a:p>
            <a:fld id="{FA6F5EA4-A2EE-49A5-9995-E2E4FE63A9F6}" type="datetimeFigureOut">
              <a:rPr lang="en-US" smtClean="0"/>
              <a:t>5/18/21</a:t>
            </a:fld>
            <a:endParaRPr lang="en-US"/>
          </a:p>
        </p:txBody>
      </p:sp>
      <p:sp>
        <p:nvSpPr>
          <p:cNvPr id="5" name="Footer Placeholder 4">
            <a:extLst>
              <a:ext uri="{FF2B5EF4-FFF2-40B4-BE49-F238E27FC236}">
                <a16:creationId xmlns:a16="http://schemas.microsoft.com/office/drawing/2014/main" id="{B55DB8D7-3DC1-43F5-879A-2DB2FCD6C2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E7BC46-1984-439E-B634-81CBF7A96DFB}"/>
              </a:ext>
            </a:extLst>
          </p:cNvPr>
          <p:cNvSpPr>
            <a:spLocks noGrp="1"/>
          </p:cNvSpPr>
          <p:nvPr>
            <p:ph type="sldNum" sz="quarter" idx="12"/>
          </p:nvPr>
        </p:nvSpPr>
        <p:spPr/>
        <p:txBody>
          <a:bodyPr/>
          <a:lstStyle/>
          <a:p>
            <a:fld id="{DA6FCE17-9ADB-4211-AAC3-E9C81EEC433A}" type="slidenum">
              <a:rPr lang="en-US" smtClean="0"/>
              <a:t>‹#›</a:t>
            </a:fld>
            <a:endParaRPr lang="en-US"/>
          </a:p>
        </p:txBody>
      </p:sp>
    </p:spTree>
    <p:extLst>
      <p:ext uri="{BB962C8B-B14F-4D97-AF65-F5344CB8AC3E}">
        <p14:creationId xmlns:p14="http://schemas.microsoft.com/office/powerpoint/2010/main" val="3377041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B471CA-D711-4304-A35C-999B844330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AF43E3-B2BB-42E9-86DE-03A1D642CC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C86D43-F827-4A41-85BF-2C3F25A00455}"/>
              </a:ext>
            </a:extLst>
          </p:cNvPr>
          <p:cNvSpPr>
            <a:spLocks noGrp="1"/>
          </p:cNvSpPr>
          <p:nvPr>
            <p:ph type="dt" sz="half" idx="10"/>
          </p:nvPr>
        </p:nvSpPr>
        <p:spPr/>
        <p:txBody>
          <a:bodyPr/>
          <a:lstStyle/>
          <a:p>
            <a:fld id="{FA6F5EA4-A2EE-49A5-9995-E2E4FE63A9F6}" type="datetimeFigureOut">
              <a:rPr lang="en-US" smtClean="0"/>
              <a:t>5/18/21</a:t>
            </a:fld>
            <a:endParaRPr lang="en-US"/>
          </a:p>
        </p:txBody>
      </p:sp>
      <p:sp>
        <p:nvSpPr>
          <p:cNvPr id="5" name="Footer Placeholder 4">
            <a:extLst>
              <a:ext uri="{FF2B5EF4-FFF2-40B4-BE49-F238E27FC236}">
                <a16:creationId xmlns:a16="http://schemas.microsoft.com/office/drawing/2014/main" id="{3DBA3F83-22C8-4162-950E-FB983F32B3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BDAFDE-957B-4A2A-9863-5C9FF65B3C75}"/>
              </a:ext>
            </a:extLst>
          </p:cNvPr>
          <p:cNvSpPr>
            <a:spLocks noGrp="1"/>
          </p:cNvSpPr>
          <p:nvPr>
            <p:ph type="sldNum" sz="quarter" idx="12"/>
          </p:nvPr>
        </p:nvSpPr>
        <p:spPr/>
        <p:txBody>
          <a:bodyPr/>
          <a:lstStyle/>
          <a:p>
            <a:fld id="{DA6FCE17-9ADB-4211-AAC3-E9C81EEC433A}" type="slidenum">
              <a:rPr lang="en-US" smtClean="0"/>
              <a:t>‹#›</a:t>
            </a:fld>
            <a:endParaRPr lang="en-US"/>
          </a:p>
        </p:txBody>
      </p:sp>
    </p:spTree>
    <p:extLst>
      <p:ext uri="{BB962C8B-B14F-4D97-AF65-F5344CB8AC3E}">
        <p14:creationId xmlns:p14="http://schemas.microsoft.com/office/powerpoint/2010/main" val="393990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04632-0106-46EB-8A23-83030FA875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258E74-A7E4-431C-9BED-F033EDD2A1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FF8509-9B4A-41BF-8993-77967CF1403E}"/>
              </a:ext>
            </a:extLst>
          </p:cNvPr>
          <p:cNvSpPr>
            <a:spLocks noGrp="1"/>
          </p:cNvSpPr>
          <p:nvPr>
            <p:ph type="dt" sz="half" idx="10"/>
          </p:nvPr>
        </p:nvSpPr>
        <p:spPr/>
        <p:txBody>
          <a:bodyPr/>
          <a:lstStyle/>
          <a:p>
            <a:fld id="{FA6F5EA4-A2EE-49A5-9995-E2E4FE63A9F6}" type="datetimeFigureOut">
              <a:rPr lang="en-US" smtClean="0"/>
              <a:t>5/18/21</a:t>
            </a:fld>
            <a:endParaRPr lang="en-US"/>
          </a:p>
        </p:txBody>
      </p:sp>
      <p:sp>
        <p:nvSpPr>
          <p:cNvPr id="5" name="Footer Placeholder 4">
            <a:extLst>
              <a:ext uri="{FF2B5EF4-FFF2-40B4-BE49-F238E27FC236}">
                <a16:creationId xmlns:a16="http://schemas.microsoft.com/office/drawing/2014/main" id="{253C38B4-D3A9-40F7-98F1-687A1490E6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D53F03-3667-4A0F-A49A-6A9AA068FA7F}"/>
              </a:ext>
            </a:extLst>
          </p:cNvPr>
          <p:cNvSpPr>
            <a:spLocks noGrp="1"/>
          </p:cNvSpPr>
          <p:nvPr>
            <p:ph type="sldNum" sz="quarter" idx="12"/>
          </p:nvPr>
        </p:nvSpPr>
        <p:spPr/>
        <p:txBody>
          <a:bodyPr/>
          <a:lstStyle/>
          <a:p>
            <a:fld id="{DA6FCE17-9ADB-4211-AAC3-E9C81EEC433A}" type="slidenum">
              <a:rPr lang="en-US" smtClean="0"/>
              <a:t>‹#›</a:t>
            </a:fld>
            <a:endParaRPr lang="en-US"/>
          </a:p>
        </p:txBody>
      </p:sp>
    </p:spTree>
    <p:extLst>
      <p:ext uri="{BB962C8B-B14F-4D97-AF65-F5344CB8AC3E}">
        <p14:creationId xmlns:p14="http://schemas.microsoft.com/office/powerpoint/2010/main" val="1278022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AD04D-6B38-4043-BDCB-A299BDF3F4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023B54-4340-4E43-A175-8E0BEC5841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A44DFF-5690-4440-AE65-81BB67BC31A1}"/>
              </a:ext>
            </a:extLst>
          </p:cNvPr>
          <p:cNvSpPr>
            <a:spLocks noGrp="1"/>
          </p:cNvSpPr>
          <p:nvPr>
            <p:ph type="dt" sz="half" idx="10"/>
          </p:nvPr>
        </p:nvSpPr>
        <p:spPr/>
        <p:txBody>
          <a:bodyPr/>
          <a:lstStyle/>
          <a:p>
            <a:fld id="{FA6F5EA4-A2EE-49A5-9995-E2E4FE63A9F6}" type="datetimeFigureOut">
              <a:rPr lang="en-US" smtClean="0"/>
              <a:t>5/18/21</a:t>
            </a:fld>
            <a:endParaRPr lang="en-US"/>
          </a:p>
        </p:txBody>
      </p:sp>
      <p:sp>
        <p:nvSpPr>
          <p:cNvPr id="5" name="Footer Placeholder 4">
            <a:extLst>
              <a:ext uri="{FF2B5EF4-FFF2-40B4-BE49-F238E27FC236}">
                <a16:creationId xmlns:a16="http://schemas.microsoft.com/office/drawing/2014/main" id="{28A31BE5-DA78-4581-A4D9-9BCD38DE36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C7EC74-BFC4-4F97-825D-D9B3FD35DD9F}"/>
              </a:ext>
            </a:extLst>
          </p:cNvPr>
          <p:cNvSpPr>
            <a:spLocks noGrp="1"/>
          </p:cNvSpPr>
          <p:nvPr>
            <p:ph type="sldNum" sz="quarter" idx="12"/>
          </p:nvPr>
        </p:nvSpPr>
        <p:spPr/>
        <p:txBody>
          <a:bodyPr/>
          <a:lstStyle/>
          <a:p>
            <a:fld id="{DA6FCE17-9ADB-4211-AAC3-E9C81EEC433A}" type="slidenum">
              <a:rPr lang="en-US" smtClean="0"/>
              <a:t>‹#›</a:t>
            </a:fld>
            <a:endParaRPr lang="en-US"/>
          </a:p>
        </p:txBody>
      </p:sp>
    </p:spTree>
    <p:extLst>
      <p:ext uri="{BB962C8B-B14F-4D97-AF65-F5344CB8AC3E}">
        <p14:creationId xmlns:p14="http://schemas.microsoft.com/office/powerpoint/2010/main" val="2655546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F84B4-1FFD-4636-A7DC-236FEF99AB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4E8BDA-3C89-42D8-8BC0-E37E535251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5C8696-860F-4327-9A20-AC934736B9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0D1518-A983-4231-88A1-D96520DFC5F4}"/>
              </a:ext>
            </a:extLst>
          </p:cNvPr>
          <p:cNvSpPr>
            <a:spLocks noGrp="1"/>
          </p:cNvSpPr>
          <p:nvPr>
            <p:ph type="dt" sz="half" idx="10"/>
          </p:nvPr>
        </p:nvSpPr>
        <p:spPr/>
        <p:txBody>
          <a:bodyPr/>
          <a:lstStyle/>
          <a:p>
            <a:fld id="{FA6F5EA4-A2EE-49A5-9995-E2E4FE63A9F6}" type="datetimeFigureOut">
              <a:rPr lang="en-US" smtClean="0"/>
              <a:t>5/18/21</a:t>
            </a:fld>
            <a:endParaRPr lang="en-US"/>
          </a:p>
        </p:txBody>
      </p:sp>
      <p:sp>
        <p:nvSpPr>
          <p:cNvPr id="6" name="Footer Placeholder 5">
            <a:extLst>
              <a:ext uri="{FF2B5EF4-FFF2-40B4-BE49-F238E27FC236}">
                <a16:creationId xmlns:a16="http://schemas.microsoft.com/office/drawing/2014/main" id="{5A322A04-5BC2-447A-ADDE-D69DAB43D0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9F6AC2-A58D-4243-B5FA-56DFB5E7A671}"/>
              </a:ext>
            </a:extLst>
          </p:cNvPr>
          <p:cNvSpPr>
            <a:spLocks noGrp="1"/>
          </p:cNvSpPr>
          <p:nvPr>
            <p:ph type="sldNum" sz="quarter" idx="12"/>
          </p:nvPr>
        </p:nvSpPr>
        <p:spPr/>
        <p:txBody>
          <a:bodyPr/>
          <a:lstStyle/>
          <a:p>
            <a:fld id="{DA6FCE17-9ADB-4211-AAC3-E9C81EEC433A}" type="slidenum">
              <a:rPr lang="en-US" smtClean="0"/>
              <a:t>‹#›</a:t>
            </a:fld>
            <a:endParaRPr lang="en-US"/>
          </a:p>
        </p:txBody>
      </p:sp>
    </p:spTree>
    <p:extLst>
      <p:ext uri="{BB962C8B-B14F-4D97-AF65-F5344CB8AC3E}">
        <p14:creationId xmlns:p14="http://schemas.microsoft.com/office/powerpoint/2010/main" val="923563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369EA-BF94-42E6-8E53-293231D23F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BFB6D5-6877-4AF6-BA49-22127AA117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1E6FDC-63EA-4283-BD77-2ECB0DEAA2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5DA3FA-ECCB-4CED-AB2E-A48F431DE1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479DDE-1232-4C21-8DEA-49AB081698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B2AECE-496D-4D0A-B8F4-C428B7BE6712}"/>
              </a:ext>
            </a:extLst>
          </p:cNvPr>
          <p:cNvSpPr>
            <a:spLocks noGrp="1"/>
          </p:cNvSpPr>
          <p:nvPr>
            <p:ph type="dt" sz="half" idx="10"/>
          </p:nvPr>
        </p:nvSpPr>
        <p:spPr/>
        <p:txBody>
          <a:bodyPr/>
          <a:lstStyle/>
          <a:p>
            <a:fld id="{FA6F5EA4-A2EE-49A5-9995-E2E4FE63A9F6}" type="datetimeFigureOut">
              <a:rPr lang="en-US" smtClean="0"/>
              <a:t>5/18/21</a:t>
            </a:fld>
            <a:endParaRPr lang="en-US"/>
          </a:p>
        </p:txBody>
      </p:sp>
      <p:sp>
        <p:nvSpPr>
          <p:cNvPr id="8" name="Footer Placeholder 7">
            <a:extLst>
              <a:ext uri="{FF2B5EF4-FFF2-40B4-BE49-F238E27FC236}">
                <a16:creationId xmlns:a16="http://schemas.microsoft.com/office/drawing/2014/main" id="{5B41FC5D-8A2C-46E2-8E32-6DB137ADA9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3FBBB7-462B-46D9-97C8-0E90714BDB16}"/>
              </a:ext>
            </a:extLst>
          </p:cNvPr>
          <p:cNvSpPr>
            <a:spLocks noGrp="1"/>
          </p:cNvSpPr>
          <p:nvPr>
            <p:ph type="sldNum" sz="quarter" idx="12"/>
          </p:nvPr>
        </p:nvSpPr>
        <p:spPr/>
        <p:txBody>
          <a:bodyPr/>
          <a:lstStyle/>
          <a:p>
            <a:fld id="{DA6FCE17-9ADB-4211-AAC3-E9C81EEC433A}" type="slidenum">
              <a:rPr lang="en-US" smtClean="0"/>
              <a:t>‹#›</a:t>
            </a:fld>
            <a:endParaRPr lang="en-US"/>
          </a:p>
        </p:txBody>
      </p:sp>
    </p:spTree>
    <p:extLst>
      <p:ext uri="{BB962C8B-B14F-4D97-AF65-F5344CB8AC3E}">
        <p14:creationId xmlns:p14="http://schemas.microsoft.com/office/powerpoint/2010/main" val="2486126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44BDF-ECA5-49A8-9BEF-C218EF3694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D004DC-1984-4BD8-AF79-92D3D4208D3F}"/>
              </a:ext>
            </a:extLst>
          </p:cNvPr>
          <p:cNvSpPr>
            <a:spLocks noGrp="1"/>
          </p:cNvSpPr>
          <p:nvPr>
            <p:ph type="dt" sz="half" idx="10"/>
          </p:nvPr>
        </p:nvSpPr>
        <p:spPr/>
        <p:txBody>
          <a:bodyPr/>
          <a:lstStyle/>
          <a:p>
            <a:fld id="{FA6F5EA4-A2EE-49A5-9995-E2E4FE63A9F6}" type="datetimeFigureOut">
              <a:rPr lang="en-US" smtClean="0"/>
              <a:t>5/18/21</a:t>
            </a:fld>
            <a:endParaRPr lang="en-US"/>
          </a:p>
        </p:txBody>
      </p:sp>
      <p:sp>
        <p:nvSpPr>
          <p:cNvPr id="4" name="Footer Placeholder 3">
            <a:extLst>
              <a:ext uri="{FF2B5EF4-FFF2-40B4-BE49-F238E27FC236}">
                <a16:creationId xmlns:a16="http://schemas.microsoft.com/office/drawing/2014/main" id="{F83287CF-BB2E-49BA-88C1-3F12BD2A6C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A8E9DF-24AD-475E-A143-5E30DE59F8F9}"/>
              </a:ext>
            </a:extLst>
          </p:cNvPr>
          <p:cNvSpPr>
            <a:spLocks noGrp="1"/>
          </p:cNvSpPr>
          <p:nvPr>
            <p:ph type="sldNum" sz="quarter" idx="12"/>
          </p:nvPr>
        </p:nvSpPr>
        <p:spPr/>
        <p:txBody>
          <a:bodyPr/>
          <a:lstStyle/>
          <a:p>
            <a:fld id="{DA6FCE17-9ADB-4211-AAC3-E9C81EEC433A}" type="slidenum">
              <a:rPr lang="en-US" smtClean="0"/>
              <a:t>‹#›</a:t>
            </a:fld>
            <a:endParaRPr lang="en-US"/>
          </a:p>
        </p:txBody>
      </p:sp>
    </p:spTree>
    <p:extLst>
      <p:ext uri="{BB962C8B-B14F-4D97-AF65-F5344CB8AC3E}">
        <p14:creationId xmlns:p14="http://schemas.microsoft.com/office/powerpoint/2010/main" val="3717140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6A1E5C-F7EE-44FE-9316-2D01FAFBC698}"/>
              </a:ext>
            </a:extLst>
          </p:cNvPr>
          <p:cNvSpPr>
            <a:spLocks noGrp="1"/>
          </p:cNvSpPr>
          <p:nvPr>
            <p:ph type="dt" sz="half" idx="10"/>
          </p:nvPr>
        </p:nvSpPr>
        <p:spPr/>
        <p:txBody>
          <a:bodyPr/>
          <a:lstStyle/>
          <a:p>
            <a:fld id="{FA6F5EA4-A2EE-49A5-9995-E2E4FE63A9F6}" type="datetimeFigureOut">
              <a:rPr lang="en-US" smtClean="0"/>
              <a:t>5/18/21</a:t>
            </a:fld>
            <a:endParaRPr lang="en-US"/>
          </a:p>
        </p:txBody>
      </p:sp>
      <p:sp>
        <p:nvSpPr>
          <p:cNvPr id="3" name="Footer Placeholder 2">
            <a:extLst>
              <a:ext uri="{FF2B5EF4-FFF2-40B4-BE49-F238E27FC236}">
                <a16:creationId xmlns:a16="http://schemas.microsoft.com/office/drawing/2014/main" id="{F0CFD24B-72E0-4579-B615-364B0FC243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74DC9A-7564-4A3F-AD45-597A0AB5461C}"/>
              </a:ext>
            </a:extLst>
          </p:cNvPr>
          <p:cNvSpPr>
            <a:spLocks noGrp="1"/>
          </p:cNvSpPr>
          <p:nvPr>
            <p:ph type="sldNum" sz="quarter" idx="12"/>
          </p:nvPr>
        </p:nvSpPr>
        <p:spPr/>
        <p:txBody>
          <a:bodyPr/>
          <a:lstStyle/>
          <a:p>
            <a:fld id="{DA6FCE17-9ADB-4211-AAC3-E9C81EEC433A}" type="slidenum">
              <a:rPr lang="en-US" smtClean="0"/>
              <a:t>‹#›</a:t>
            </a:fld>
            <a:endParaRPr lang="en-US"/>
          </a:p>
        </p:txBody>
      </p:sp>
    </p:spTree>
    <p:extLst>
      <p:ext uri="{BB962C8B-B14F-4D97-AF65-F5344CB8AC3E}">
        <p14:creationId xmlns:p14="http://schemas.microsoft.com/office/powerpoint/2010/main" val="4178403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4ABA8-185E-42E0-9F1D-E0F5AB7D7B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965DDC-65EF-4C2B-9BAA-81B5678A38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BC9ADD-F80B-4083-A167-A00C7720D2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08F21D-C045-4CD6-B95A-0EAF81280656}"/>
              </a:ext>
            </a:extLst>
          </p:cNvPr>
          <p:cNvSpPr>
            <a:spLocks noGrp="1"/>
          </p:cNvSpPr>
          <p:nvPr>
            <p:ph type="dt" sz="half" idx="10"/>
          </p:nvPr>
        </p:nvSpPr>
        <p:spPr/>
        <p:txBody>
          <a:bodyPr/>
          <a:lstStyle/>
          <a:p>
            <a:fld id="{FA6F5EA4-A2EE-49A5-9995-E2E4FE63A9F6}" type="datetimeFigureOut">
              <a:rPr lang="en-US" smtClean="0"/>
              <a:t>5/18/21</a:t>
            </a:fld>
            <a:endParaRPr lang="en-US"/>
          </a:p>
        </p:txBody>
      </p:sp>
      <p:sp>
        <p:nvSpPr>
          <p:cNvPr id="6" name="Footer Placeholder 5">
            <a:extLst>
              <a:ext uri="{FF2B5EF4-FFF2-40B4-BE49-F238E27FC236}">
                <a16:creationId xmlns:a16="http://schemas.microsoft.com/office/drawing/2014/main" id="{7958A8E5-EDB5-4435-BB17-4AF4C33AE5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748995-FD80-49B9-948D-F81261BA15D5}"/>
              </a:ext>
            </a:extLst>
          </p:cNvPr>
          <p:cNvSpPr>
            <a:spLocks noGrp="1"/>
          </p:cNvSpPr>
          <p:nvPr>
            <p:ph type="sldNum" sz="quarter" idx="12"/>
          </p:nvPr>
        </p:nvSpPr>
        <p:spPr/>
        <p:txBody>
          <a:bodyPr/>
          <a:lstStyle/>
          <a:p>
            <a:fld id="{DA6FCE17-9ADB-4211-AAC3-E9C81EEC433A}" type="slidenum">
              <a:rPr lang="en-US" smtClean="0"/>
              <a:t>‹#›</a:t>
            </a:fld>
            <a:endParaRPr lang="en-US"/>
          </a:p>
        </p:txBody>
      </p:sp>
    </p:spTree>
    <p:extLst>
      <p:ext uri="{BB962C8B-B14F-4D97-AF65-F5344CB8AC3E}">
        <p14:creationId xmlns:p14="http://schemas.microsoft.com/office/powerpoint/2010/main" val="3817511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32DF8-2A1C-4691-92C5-89E6B25C3F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707584-9BC9-4989-A448-DA65A3E73E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DF9FBC-8C3C-466E-B20D-3DC619ED52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5F198E-512E-42E5-8B0E-BE3F4D6E5CDC}"/>
              </a:ext>
            </a:extLst>
          </p:cNvPr>
          <p:cNvSpPr>
            <a:spLocks noGrp="1"/>
          </p:cNvSpPr>
          <p:nvPr>
            <p:ph type="dt" sz="half" idx="10"/>
          </p:nvPr>
        </p:nvSpPr>
        <p:spPr/>
        <p:txBody>
          <a:bodyPr/>
          <a:lstStyle/>
          <a:p>
            <a:fld id="{FA6F5EA4-A2EE-49A5-9995-E2E4FE63A9F6}" type="datetimeFigureOut">
              <a:rPr lang="en-US" smtClean="0"/>
              <a:t>5/18/21</a:t>
            </a:fld>
            <a:endParaRPr lang="en-US"/>
          </a:p>
        </p:txBody>
      </p:sp>
      <p:sp>
        <p:nvSpPr>
          <p:cNvPr id="6" name="Footer Placeholder 5">
            <a:extLst>
              <a:ext uri="{FF2B5EF4-FFF2-40B4-BE49-F238E27FC236}">
                <a16:creationId xmlns:a16="http://schemas.microsoft.com/office/drawing/2014/main" id="{8AB07386-3C16-474A-AC54-875A45A7AD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B9CA93-95BF-4499-AF7D-A2D341E81613}"/>
              </a:ext>
            </a:extLst>
          </p:cNvPr>
          <p:cNvSpPr>
            <a:spLocks noGrp="1"/>
          </p:cNvSpPr>
          <p:nvPr>
            <p:ph type="sldNum" sz="quarter" idx="12"/>
          </p:nvPr>
        </p:nvSpPr>
        <p:spPr/>
        <p:txBody>
          <a:bodyPr/>
          <a:lstStyle/>
          <a:p>
            <a:fld id="{DA6FCE17-9ADB-4211-AAC3-E9C81EEC433A}" type="slidenum">
              <a:rPr lang="en-US" smtClean="0"/>
              <a:t>‹#›</a:t>
            </a:fld>
            <a:endParaRPr lang="en-US"/>
          </a:p>
        </p:txBody>
      </p:sp>
    </p:spTree>
    <p:extLst>
      <p:ext uri="{BB962C8B-B14F-4D97-AF65-F5344CB8AC3E}">
        <p14:creationId xmlns:p14="http://schemas.microsoft.com/office/powerpoint/2010/main" val="72516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DBD084-C70D-44D3-AC8D-3554E2EC1E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3CFAA0-E575-4D2F-8D80-73F101C2E5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8AEE08-993C-4640-9599-E63F36DF43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6F5EA4-A2EE-49A5-9995-E2E4FE63A9F6}" type="datetimeFigureOut">
              <a:rPr lang="en-US" smtClean="0"/>
              <a:t>5/18/21</a:t>
            </a:fld>
            <a:endParaRPr lang="en-US"/>
          </a:p>
        </p:txBody>
      </p:sp>
      <p:sp>
        <p:nvSpPr>
          <p:cNvPr id="5" name="Footer Placeholder 4">
            <a:extLst>
              <a:ext uri="{FF2B5EF4-FFF2-40B4-BE49-F238E27FC236}">
                <a16:creationId xmlns:a16="http://schemas.microsoft.com/office/drawing/2014/main" id="{2C8CA96F-85A6-422D-BC71-A05A8B9C48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DEAAE23-A1DB-466E-8416-A1CB3D9B32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6FCE17-9ADB-4211-AAC3-E9C81EEC433A}" type="slidenum">
              <a:rPr lang="en-US" smtClean="0"/>
              <a:t>‹#›</a:t>
            </a:fld>
            <a:endParaRPr lang="en-US"/>
          </a:p>
        </p:txBody>
      </p:sp>
    </p:spTree>
    <p:extLst>
      <p:ext uri="{BB962C8B-B14F-4D97-AF65-F5344CB8AC3E}">
        <p14:creationId xmlns:p14="http://schemas.microsoft.com/office/powerpoint/2010/main" val="2106775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hyperlink" Target="https://www.justice.gov/usao/pressreleas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Picture 4" descr="Logo, company name&#10;&#10;Description automatically generated">
            <a:extLst>
              <a:ext uri="{FF2B5EF4-FFF2-40B4-BE49-F238E27FC236}">
                <a16:creationId xmlns:a16="http://schemas.microsoft.com/office/drawing/2014/main" id="{0F912595-45C0-2846-A169-CF0AE63F39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4100" y="887413"/>
            <a:ext cx="6845300" cy="3824288"/>
          </a:xfrm>
          <a:prstGeom prst="rect">
            <a:avLst/>
          </a:prstGeom>
        </p:spPr>
      </p:pic>
      <p:pic>
        <p:nvPicPr>
          <p:cNvPr id="7" name="Picture 6" descr="Graphical user interface, text&#10;&#10;Description automatically generated">
            <a:extLst>
              <a:ext uri="{FF2B5EF4-FFF2-40B4-BE49-F238E27FC236}">
                <a16:creationId xmlns:a16="http://schemas.microsoft.com/office/drawing/2014/main" id="{B1325307-F062-854B-B757-D4E97E0B64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4100" y="4772025"/>
            <a:ext cx="6845300" cy="1044575"/>
          </a:xfrm>
          <a:prstGeom prst="rect">
            <a:avLst/>
          </a:prstGeom>
        </p:spPr>
      </p:pic>
      <p:sp>
        <p:nvSpPr>
          <p:cNvPr id="2" name="Title 1">
            <a:extLst>
              <a:ext uri="{FF2B5EF4-FFF2-40B4-BE49-F238E27FC236}">
                <a16:creationId xmlns:a16="http://schemas.microsoft.com/office/drawing/2014/main" id="{DF443DC6-0D51-F34B-9F80-56B3AFA0CECB}"/>
              </a:ext>
            </a:extLst>
          </p:cNvPr>
          <p:cNvSpPr>
            <a:spLocks noGrp="1"/>
          </p:cNvSpPr>
          <p:nvPr>
            <p:ph type="ctrTitle"/>
          </p:nvPr>
        </p:nvSpPr>
        <p:spPr>
          <a:xfrm>
            <a:off x="477981" y="1122363"/>
            <a:ext cx="4023360" cy="3204134"/>
          </a:xfrm>
        </p:spPr>
        <p:txBody>
          <a:bodyPr anchor="b">
            <a:normAutofit/>
          </a:bodyPr>
          <a:lstStyle/>
          <a:p>
            <a:pPr algn="l"/>
            <a:r>
              <a:rPr lang="en-US" sz="3700" b="1" cap="all"/>
              <a:t>HOW FACULTY USE THE FASB CODIFICATION AND COSO FRAMEWORK IN CLASS</a:t>
            </a:r>
            <a:br>
              <a:rPr lang="en-US" sz="3700" b="1" cap="all"/>
            </a:br>
            <a:endParaRPr lang="en-US" sz="3700"/>
          </a:p>
        </p:txBody>
      </p:sp>
      <p:sp>
        <p:nvSpPr>
          <p:cNvPr id="3" name="Subtitle 2">
            <a:extLst>
              <a:ext uri="{FF2B5EF4-FFF2-40B4-BE49-F238E27FC236}">
                <a16:creationId xmlns:a16="http://schemas.microsoft.com/office/drawing/2014/main" id="{D24D35A9-A17A-A546-B81B-1A8F4970763E}"/>
              </a:ext>
            </a:extLst>
          </p:cNvPr>
          <p:cNvSpPr>
            <a:spLocks noGrp="1"/>
          </p:cNvSpPr>
          <p:nvPr>
            <p:ph type="subTitle" idx="1"/>
          </p:nvPr>
        </p:nvSpPr>
        <p:spPr>
          <a:xfrm>
            <a:off x="477981" y="4872922"/>
            <a:ext cx="3933306" cy="1208141"/>
          </a:xfrm>
        </p:spPr>
        <p:txBody>
          <a:bodyPr>
            <a:normAutofit/>
          </a:bodyPr>
          <a:lstStyle/>
          <a:p>
            <a:pPr algn="l"/>
            <a:r>
              <a:rPr lang="en-US" sz="2000"/>
              <a:t>Amy Igou and Veronica Paz</a:t>
            </a:r>
          </a:p>
        </p:txBody>
      </p:sp>
    </p:spTree>
    <p:extLst>
      <p:ext uri="{BB962C8B-B14F-4D97-AF65-F5344CB8AC3E}">
        <p14:creationId xmlns:p14="http://schemas.microsoft.com/office/powerpoint/2010/main" val="1907005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1B1EB2-6721-4B8D-999A-6B40412F01E1}"/>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5400" kern="1200">
                <a:solidFill>
                  <a:schemeClr val="bg1"/>
                </a:solidFill>
                <a:latin typeface="+mj-lt"/>
                <a:ea typeface="+mj-ea"/>
                <a:cs typeface="+mj-cs"/>
              </a:rPr>
              <a:t>Used Framework to Map</a:t>
            </a:r>
          </a:p>
        </p:txBody>
      </p:sp>
      <p:sp>
        <p:nvSpPr>
          <p:cNvPr id="3" name="Content Placeholder 2">
            <a:extLst>
              <a:ext uri="{FF2B5EF4-FFF2-40B4-BE49-F238E27FC236}">
                <a16:creationId xmlns:a16="http://schemas.microsoft.com/office/drawing/2014/main" id="{126BD5D4-F54A-479B-A263-84B054D74D5F}"/>
              </a:ext>
            </a:extLst>
          </p:cNvPr>
          <p:cNvSpPr>
            <a:spLocks noGrp="1"/>
          </p:cNvSpPr>
          <p:nvPr>
            <p:ph idx="1"/>
          </p:nvPr>
        </p:nvSpPr>
        <p:spPr>
          <a:xfrm>
            <a:off x="1524000" y="1548499"/>
            <a:ext cx="9144000" cy="420001"/>
          </a:xfrm>
        </p:spPr>
        <p:txBody>
          <a:bodyPr vert="horz" lIns="91440" tIns="45720" rIns="91440" bIns="45720" rtlCol="0">
            <a:normAutofit/>
          </a:bodyPr>
          <a:lstStyle/>
          <a:p>
            <a:pPr marL="0" indent="0" algn="ctr">
              <a:buNone/>
            </a:pPr>
            <a:r>
              <a:rPr lang="en-US" sz="2000" kern="1200">
                <a:solidFill>
                  <a:srgbClr val="FFA11B"/>
                </a:solidFill>
                <a:latin typeface="+mn-lt"/>
                <a:ea typeface="+mn-ea"/>
                <a:cs typeface="+mn-cs"/>
              </a:rPr>
              <a:t> </a:t>
            </a:r>
          </a:p>
        </p:txBody>
      </p:sp>
      <p:cxnSp>
        <p:nvCxnSpPr>
          <p:cNvPr id="14" name="Straight Connector 13">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0743636-1297-4B68-8812-E003C5F75BEB}"/>
              </a:ext>
            </a:extLst>
          </p:cNvPr>
          <p:cNvPicPr>
            <a:picLocks noChangeAspect="1"/>
          </p:cNvPicPr>
          <p:nvPr/>
        </p:nvPicPr>
        <p:blipFill>
          <a:blip r:embed="rId2"/>
          <a:stretch>
            <a:fillRect/>
          </a:stretch>
        </p:blipFill>
        <p:spPr>
          <a:xfrm>
            <a:off x="368116" y="2427541"/>
            <a:ext cx="11400668" cy="3997637"/>
          </a:xfrm>
          <a:prstGeom prst="rect">
            <a:avLst/>
          </a:prstGeom>
        </p:spPr>
      </p:pic>
    </p:spTree>
    <p:extLst>
      <p:ext uri="{BB962C8B-B14F-4D97-AF65-F5344CB8AC3E}">
        <p14:creationId xmlns:p14="http://schemas.microsoft.com/office/powerpoint/2010/main" val="3611875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A655C4-30C3-4E84-8094-33F77000FBA2}"/>
              </a:ext>
            </a:extLst>
          </p:cNvPr>
          <p:cNvSpPr>
            <a:spLocks noGrp="1"/>
          </p:cNvSpPr>
          <p:nvPr>
            <p:ph type="title"/>
          </p:nvPr>
        </p:nvSpPr>
        <p:spPr/>
        <p:txBody>
          <a:bodyPr/>
          <a:lstStyle/>
          <a:p>
            <a:r>
              <a:rPr lang="en-US" dirty="0"/>
              <a:t>COSO Tools Available</a:t>
            </a:r>
          </a:p>
        </p:txBody>
      </p:sp>
      <p:sp>
        <p:nvSpPr>
          <p:cNvPr id="5" name="Content Placeholder 4">
            <a:extLst>
              <a:ext uri="{FF2B5EF4-FFF2-40B4-BE49-F238E27FC236}">
                <a16:creationId xmlns:a16="http://schemas.microsoft.com/office/drawing/2014/main" id="{520E5B44-5E1A-4065-911B-D7732862C1F2}"/>
              </a:ext>
            </a:extLst>
          </p:cNvPr>
          <p:cNvSpPr>
            <a:spLocks noGrp="1"/>
          </p:cNvSpPr>
          <p:nvPr>
            <p:ph sz="half" idx="1"/>
          </p:nvPr>
        </p:nvSpPr>
        <p:spPr/>
        <p:txBody>
          <a:bodyPr/>
          <a:lstStyle/>
          <a:p>
            <a:r>
              <a:rPr lang="en-US" dirty="0"/>
              <a:t>COSO Internal Control Framework</a:t>
            </a:r>
          </a:p>
          <a:p>
            <a:endParaRPr lang="en-US" dirty="0"/>
          </a:p>
        </p:txBody>
      </p:sp>
      <p:sp>
        <p:nvSpPr>
          <p:cNvPr id="6" name="Content Placeholder 5">
            <a:extLst>
              <a:ext uri="{FF2B5EF4-FFF2-40B4-BE49-F238E27FC236}">
                <a16:creationId xmlns:a16="http://schemas.microsoft.com/office/drawing/2014/main" id="{79156C41-3CAC-44CD-89BD-D42C58358ACC}"/>
              </a:ext>
            </a:extLst>
          </p:cNvPr>
          <p:cNvSpPr>
            <a:spLocks noGrp="1"/>
          </p:cNvSpPr>
          <p:nvPr>
            <p:ph sz="half" idx="2"/>
          </p:nvPr>
        </p:nvSpPr>
        <p:spPr/>
        <p:txBody>
          <a:bodyPr/>
          <a:lstStyle/>
          <a:p>
            <a:r>
              <a:rPr lang="en-US" dirty="0"/>
              <a:t>COSO ERM Framework</a:t>
            </a:r>
          </a:p>
          <a:p>
            <a:endParaRPr lang="en-US" dirty="0"/>
          </a:p>
          <a:p>
            <a:endParaRPr lang="en-US" dirty="0"/>
          </a:p>
        </p:txBody>
      </p:sp>
      <p:pic>
        <p:nvPicPr>
          <p:cNvPr id="8" name="Picture 7">
            <a:extLst>
              <a:ext uri="{FF2B5EF4-FFF2-40B4-BE49-F238E27FC236}">
                <a16:creationId xmlns:a16="http://schemas.microsoft.com/office/drawing/2014/main" id="{4B1C3268-F5B3-4C4F-8F49-1F7F9A33715E}"/>
              </a:ext>
            </a:extLst>
          </p:cNvPr>
          <p:cNvPicPr>
            <a:picLocks noChangeAspect="1"/>
          </p:cNvPicPr>
          <p:nvPr/>
        </p:nvPicPr>
        <p:blipFill>
          <a:blip r:embed="rId2"/>
          <a:stretch>
            <a:fillRect/>
          </a:stretch>
        </p:blipFill>
        <p:spPr>
          <a:xfrm>
            <a:off x="1141964" y="2918998"/>
            <a:ext cx="4413186" cy="2408376"/>
          </a:xfrm>
          <a:prstGeom prst="rect">
            <a:avLst/>
          </a:prstGeom>
        </p:spPr>
      </p:pic>
      <p:pic>
        <p:nvPicPr>
          <p:cNvPr id="10" name="Picture 9">
            <a:extLst>
              <a:ext uri="{FF2B5EF4-FFF2-40B4-BE49-F238E27FC236}">
                <a16:creationId xmlns:a16="http://schemas.microsoft.com/office/drawing/2014/main" id="{ACC5B97A-0645-41F8-9F6F-E28BD7BAC4A3}"/>
              </a:ext>
            </a:extLst>
          </p:cNvPr>
          <p:cNvPicPr>
            <a:picLocks noChangeAspect="1"/>
          </p:cNvPicPr>
          <p:nvPr/>
        </p:nvPicPr>
        <p:blipFill>
          <a:blip r:embed="rId3"/>
          <a:stretch>
            <a:fillRect/>
          </a:stretch>
        </p:blipFill>
        <p:spPr>
          <a:xfrm>
            <a:off x="6019801" y="2918999"/>
            <a:ext cx="4426568" cy="2408376"/>
          </a:xfrm>
          <a:prstGeom prst="rect">
            <a:avLst/>
          </a:prstGeom>
        </p:spPr>
      </p:pic>
    </p:spTree>
    <p:extLst>
      <p:ext uri="{BB962C8B-B14F-4D97-AF65-F5344CB8AC3E}">
        <p14:creationId xmlns:p14="http://schemas.microsoft.com/office/powerpoint/2010/main" val="3005042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B66E8A3-CBF8-EA44-8F84-6A1861CE8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1759" y="457200"/>
            <a:ext cx="3848481" cy="5943600"/>
          </a:xfrm>
          <a:prstGeom prst="rect">
            <a:avLst/>
          </a:prstGeom>
        </p:spPr>
      </p:pic>
    </p:spTree>
    <p:extLst>
      <p:ext uri="{BB962C8B-B14F-4D97-AF65-F5344CB8AC3E}">
        <p14:creationId xmlns:p14="http://schemas.microsoft.com/office/powerpoint/2010/main" val="3173093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7F0C0-02EF-4B30-9949-38B17033EDFF}"/>
              </a:ext>
            </a:extLst>
          </p:cNvPr>
          <p:cNvSpPr>
            <a:spLocks noGrp="1"/>
          </p:cNvSpPr>
          <p:nvPr>
            <p:ph type="title"/>
          </p:nvPr>
        </p:nvSpPr>
        <p:spPr/>
        <p:txBody>
          <a:bodyPr/>
          <a:lstStyle/>
          <a:p>
            <a:r>
              <a:rPr lang="en-US" dirty="0"/>
              <a:t>Research Project</a:t>
            </a:r>
          </a:p>
        </p:txBody>
      </p:sp>
      <p:graphicFrame>
        <p:nvGraphicFramePr>
          <p:cNvPr id="7" name="Content Placeholder 4">
            <a:extLst>
              <a:ext uri="{FF2B5EF4-FFF2-40B4-BE49-F238E27FC236}">
                <a16:creationId xmlns:a16="http://schemas.microsoft.com/office/drawing/2014/main" id="{5C36250D-8A49-4D35-989B-EFB1969C4A2B}"/>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5592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E8403EC-27A6-412C-8247-D466519E6851}"/>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US Attorneys’ site</a:t>
            </a:r>
          </a:p>
        </p:txBody>
      </p:sp>
      <p:sp>
        <p:nvSpPr>
          <p:cNvPr id="3" name="Content Placeholder 2">
            <a:extLst>
              <a:ext uri="{FF2B5EF4-FFF2-40B4-BE49-F238E27FC236}">
                <a16:creationId xmlns:a16="http://schemas.microsoft.com/office/drawing/2014/main" id="{5EBD1181-1596-4CF8-968A-293103565E58}"/>
              </a:ext>
            </a:extLst>
          </p:cNvPr>
          <p:cNvSpPr>
            <a:spLocks noGrp="1"/>
          </p:cNvSpPr>
          <p:nvPr>
            <p:ph idx="1"/>
          </p:nvPr>
        </p:nvSpPr>
        <p:spPr>
          <a:xfrm>
            <a:off x="1367624" y="2490436"/>
            <a:ext cx="9708995" cy="3567173"/>
          </a:xfrm>
        </p:spPr>
        <p:txBody>
          <a:bodyPr anchor="ctr">
            <a:normAutofit/>
          </a:bodyPr>
          <a:lstStyle/>
          <a:p>
            <a:r>
              <a:rPr lang="en-US" sz="2400"/>
              <a:t>Filter by Financial Fraud</a:t>
            </a:r>
          </a:p>
          <a:p>
            <a:endParaRPr lang="en-US" sz="2400"/>
          </a:p>
          <a:p>
            <a:r>
              <a:rPr lang="en-US" sz="2400">
                <a:hlinkClick r:id="rId2"/>
              </a:rPr>
              <a:t>https://www.justice.gov/usao/pressreleases</a:t>
            </a:r>
            <a:endParaRPr lang="en-US" sz="2400"/>
          </a:p>
          <a:p>
            <a:endParaRPr lang="en-US" sz="2400"/>
          </a:p>
          <a:p>
            <a:endParaRPr lang="en-US" sz="2400"/>
          </a:p>
        </p:txBody>
      </p:sp>
    </p:spTree>
    <p:extLst>
      <p:ext uri="{BB962C8B-B14F-4D97-AF65-F5344CB8AC3E}">
        <p14:creationId xmlns:p14="http://schemas.microsoft.com/office/powerpoint/2010/main" val="3965715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ECBE74-8A5A-4B1B-A112-0F3E4AD166ED}"/>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Examples of Recent Frauds</a:t>
            </a:r>
          </a:p>
        </p:txBody>
      </p:sp>
      <p:pic>
        <p:nvPicPr>
          <p:cNvPr id="5" name="Content Placeholder 4">
            <a:extLst>
              <a:ext uri="{FF2B5EF4-FFF2-40B4-BE49-F238E27FC236}">
                <a16:creationId xmlns:a16="http://schemas.microsoft.com/office/drawing/2014/main" id="{1F2FE020-CDEC-4B9F-A9A0-3804AC5ED5E5}"/>
              </a:ext>
            </a:extLst>
          </p:cNvPr>
          <p:cNvPicPr>
            <a:picLocks noGrp="1" noChangeAspect="1"/>
          </p:cNvPicPr>
          <p:nvPr>
            <p:ph idx="1"/>
          </p:nvPr>
        </p:nvPicPr>
        <p:blipFill>
          <a:blip r:embed="rId2"/>
          <a:stretch>
            <a:fillRect/>
          </a:stretch>
        </p:blipFill>
        <p:spPr>
          <a:xfrm>
            <a:off x="4777316" y="983511"/>
            <a:ext cx="6780700" cy="4888649"/>
          </a:xfrm>
          <a:prstGeom prst="rect">
            <a:avLst/>
          </a:prstGeom>
        </p:spPr>
      </p:pic>
    </p:spTree>
    <p:extLst>
      <p:ext uri="{BB962C8B-B14F-4D97-AF65-F5344CB8AC3E}">
        <p14:creationId xmlns:p14="http://schemas.microsoft.com/office/powerpoint/2010/main" val="1973649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74215-8BA3-4771-B931-99517C666450}"/>
              </a:ext>
            </a:extLst>
          </p:cNvPr>
          <p:cNvSpPr>
            <a:spLocks noGrp="1"/>
          </p:cNvSpPr>
          <p:nvPr>
            <p:ph type="title"/>
          </p:nvPr>
        </p:nvSpPr>
        <p:spPr/>
        <p:txBody>
          <a:bodyPr/>
          <a:lstStyle/>
          <a:p>
            <a:r>
              <a:rPr lang="en-US" dirty="0"/>
              <a:t>Sample</a:t>
            </a:r>
          </a:p>
        </p:txBody>
      </p:sp>
      <p:graphicFrame>
        <p:nvGraphicFramePr>
          <p:cNvPr id="5" name="Content Placeholder 2">
            <a:extLst>
              <a:ext uri="{FF2B5EF4-FFF2-40B4-BE49-F238E27FC236}">
                <a16:creationId xmlns:a16="http://schemas.microsoft.com/office/drawing/2014/main" id="{448237A0-04F2-487D-B0D8-9579B45CDD26}"/>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95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59EBFB-929E-43CC-824C-E6B5A3DF9F89}"/>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 </a:t>
            </a:r>
          </a:p>
        </p:txBody>
      </p:sp>
      <p:pic>
        <p:nvPicPr>
          <p:cNvPr id="5" name="Content Placeholder 4">
            <a:extLst>
              <a:ext uri="{FF2B5EF4-FFF2-40B4-BE49-F238E27FC236}">
                <a16:creationId xmlns:a16="http://schemas.microsoft.com/office/drawing/2014/main" id="{B903C169-7050-4594-81FA-5453C7C49A97}"/>
              </a:ext>
            </a:extLst>
          </p:cNvPr>
          <p:cNvPicPr>
            <a:picLocks noGrp="1" noChangeAspect="1"/>
          </p:cNvPicPr>
          <p:nvPr>
            <p:ph idx="1"/>
          </p:nvPr>
        </p:nvPicPr>
        <p:blipFill>
          <a:blip r:embed="rId2"/>
          <a:stretch>
            <a:fillRect/>
          </a:stretch>
        </p:blipFill>
        <p:spPr>
          <a:xfrm>
            <a:off x="643467" y="2484996"/>
            <a:ext cx="10905066" cy="2774661"/>
          </a:xfrm>
          <a:prstGeom prst="rect">
            <a:avLst/>
          </a:prstGeom>
        </p:spPr>
      </p:pic>
    </p:spTree>
    <p:extLst>
      <p:ext uri="{BB962C8B-B14F-4D97-AF65-F5344CB8AC3E}">
        <p14:creationId xmlns:p14="http://schemas.microsoft.com/office/powerpoint/2010/main" val="3621320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D601A03E-ADE3-4E63-B5B2-7657CDB194D6}"/>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Text from press release</a:t>
            </a:r>
          </a:p>
        </p:txBody>
      </p:sp>
      <p:sp>
        <p:nvSpPr>
          <p:cNvPr id="3" name="Content Placeholder 2">
            <a:extLst>
              <a:ext uri="{FF2B5EF4-FFF2-40B4-BE49-F238E27FC236}">
                <a16:creationId xmlns:a16="http://schemas.microsoft.com/office/drawing/2014/main" id="{FAE247DD-B83D-4557-AD5C-707DA81061AA}"/>
              </a:ext>
            </a:extLst>
          </p:cNvPr>
          <p:cNvSpPr>
            <a:spLocks noGrp="1"/>
          </p:cNvSpPr>
          <p:nvPr>
            <p:ph idx="1"/>
          </p:nvPr>
        </p:nvSpPr>
        <p:spPr>
          <a:xfrm>
            <a:off x="1367624" y="2490436"/>
            <a:ext cx="9708995" cy="3567173"/>
          </a:xfrm>
        </p:spPr>
        <p:txBody>
          <a:bodyPr anchor="ctr">
            <a:normAutofit/>
          </a:bodyPr>
          <a:lstStyle/>
          <a:p>
            <a:r>
              <a:rPr lang="en-US" sz="2400" b="0" i="0">
                <a:effectLst/>
                <a:latin typeface="Times New Roman" panose="02020603050405020304" pitchFamily="18" charset="0"/>
              </a:rPr>
              <a:t>Using his position at Deere’s foundry facility in Waterloo, Iowa, Ulfers caused the creation and approval of fraudulent internal documents that allowed significantly undervalued scrap metal to leave the facility. Ulfers conspired with others to obtain the excess value of the scrap after it was sold at scrap yards like Alter Metal Recycling, using a third entity to launder the fraudulent proceeds and provide cash payments to Ulfers.</a:t>
            </a:r>
            <a:endParaRPr lang="en-US" sz="2400"/>
          </a:p>
        </p:txBody>
      </p:sp>
    </p:spTree>
    <p:extLst>
      <p:ext uri="{BB962C8B-B14F-4D97-AF65-F5344CB8AC3E}">
        <p14:creationId xmlns:p14="http://schemas.microsoft.com/office/powerpoint/2010/main" val="937151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183</Words>
  <Application>Microsoft Macintosh PowerPoint</Application>
  <PresentationFormat>Widescreen</PresentationFormat>
  <Paragraphs>25</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HOW FACULTY USE THE FASB CODIFICATION AND COSO FRAMEWORK IN CLASS </vt:lpstr>
      <vt:lpstr>COSO Tools Available</vt:lpstr>
      <vt:lpstr>PowerPoint Presentation</vt:lpstr>
      <vt:lpstr>Research Project</vt:lpstr>
      <vt:lpstr>US Attorneys’ site</vt:lpstr>
      <vt:lpstr>Examples of Recent Frauds</vt:lpstr>
      <vt:lpstr>Sample</vt:lpstr>
      <vt:lpstr> </vt:lpstr>
      <vt:lpstr>Text from press release</vt:lpstr>
      <vt:lpstr>Used Framework to Map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COSO Tools Available</dc:title>
  <dc:creator>Amy Igou</dc:creator>
  <cp:lastModifiedBy>Veronica Paz</cp:lastModifiedBy>
  <cp:revision>6</cp:revision>
  <dcterms:created xsi:type="dcterms:W3CDTF">2021-05-18T00:22:51Z</dcterms:created>
  <dcterms:modified xsi:type="dcterms:W3CDTF">2021-05-18T14:16:42Z</dcterms:modified>
</cp:coreProperties>
</file>