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81" r:id="rId7"/>
    <p:sldId id="258" r:id="rId8"/>
    <p:sldId id="259" r:id="rId9"/>
    <p:sldId id="260" r:id="rId10"/>
    <p:sldId id="266" r:id="rId11"/>
    <p:sldId id="267" r:id="rId12"/>
    <p:sldId id="268" r:id="rId13"/>
    <p:sldId id="269" r:id="rId14"/>
    <p:sldId id="270" r:id="rId15"/>
    <p:sldId id="271" r:id="rId16"/>
    <p:sldId id="262" r:id="rId17"/>
    <p:sldId id="272" r:id="rId18"/>
    <p:sldId id="263" r:id="rId19"/>
    <p:sldId id="274" r:id="rId20"/>
    <p:sldId id="276" r:id="rId21"/>
    <p:sldId id="273" r:id="rId22"/>
    <p:sldId id="275" r:id="rId23"/>
    <p:sldId id="264" r:id="rId24"/>
    <p:sldId id="265" r:id="rId25"/>
    <p:sldId id="277"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5CAA8F-5C95-4A62-836B-04367713C19B}" type="datetimeFigureOut">
              <a:rPr lang="en-US" smtClean="0"/>
              <a:t>10/22/22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1F711-B159-43BC-8F43-E1D206AA6C2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1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CAA8F-5C95-4A62-836B-04367713C19B}" type="datetimeFigureOut">
              <a:rPr lang="en-US" smtClean="0"/>
              <a:t>10/22/22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33201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CAA8F-5C95-4A62-836B-04367713C19B}" type="datetimeFigureOut">
              <a:rPr lang="en-US" smtClean="0"/>
              <a:t>10/22/22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366521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CAA8F-5C95-4A62-836B-04367713C19B}" type="datetimeFigureOut">
              <a:rPr lang="en-US" smtClean="0"/>
              <a:t>10/22/22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49460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5CAA8F-5C95-4A62-836B-04367713C19B}" type="datetimeFigureOut">
              <a:rPr lang="en-US" smtClean="0"/>
              <a:t>10/22/22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1F711-B159-43BC-8F43-E1D206AA6C2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8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5CAA8F-5C95-4A62-836B-04367713C19B}" type="datetimeFigureOut">
              <a:rPr lang="en-US" smtClean="0"/>
              <a:t>10/22/22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279481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CAA8F-5C95-4A62-836B-04367713C19B}" type="datetimeFigureOut">
              <a:rPr lang="en-US" smtClean="0"/>
              <a:t>10/22/22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143607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5CAA8F-5C95-4A62-836B-04367713C19B}" type="datetimeFigureOut">
              <a:rPr lang="en-US" smtClean="0"/>
              <a:t>10/22/22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161717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5CAA8F-5C95-4A62-836B-04367713C19B}" type="datetimeFigureOut">
              <a:rPr lang="en-US" smtClean="0"/>
              <a:t>10/22/22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238368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CAA8F-5C95-4A62-836B-04367713C19B}" type="datetimeFigureOut">
              <a:rPr lang="en-US" smtClean="0"/>
              <a:t>10/22/22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71F711-B159-43BC-8F43-E1D206AA6C25}" type="slidenum">
              <a:rPr lang="en-US" smtClean="0"/>
              <a:t>‹#›</a:t>
            </a:fld>
            <a:endParaRPr lang="en-US"/>
          </a:p>
        </p:txBody>
      </p:sp>
    </p:spTree>
    <p:extLst>
      <p:ext uri="{BB962C8B-B14F-4D97-AF65-F5344CB8AC3E}">
        <p14:creationId xmlns:p14="http://schemas.microsoft.com/office/powerpoint/2010/main" val="328732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5CAA8F-5C95-4A62-836B-04367713C19B}" type="datetimeFigureOut">
              <a:rPr lang="en-US" smtClean="0"/>
              <a:t>10/22/22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1F711-B159-43BC-8F43-E1D206AA6C25}" type="slidenum">
              <a:rPr lang="en-US" smtClean="0"/>
              <a:t>‹#›</a:t>
            </a:fld>
            <a:endParaRPr lang="en-US"/>
          </a:p>
        </p:txBody>
      </p:sp>
    </p:spTree>
    <p:extLst>
      <p:ext uri="{BB962C8B-B14F-4D97-AF65-F5344CB8AC3E}">
        <p14:creationId xmlns:p14="http://schemas.microsoft.com/office/powerpoint/2010/main" val="13875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5CAA8F-5C95-4A62-836B-04367713C19B}" type="datetimeFigureOut">
              <a:rPr lang="en-US" smtClean="0"/>
              <a:t>10/22/22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71F711-B159-43BC-8F43-E1D206AA6C2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65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way.office.com/HripBQ1kw6lurZtX?ref=Link"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sasb.org/wp-content/uploads/2022/05/Level-2-Curriculum-1.pdf" TargetMode="External"/><Relationship Id="rId2" Type="http://schemas.openxmlformats.org/officeDocument/2006/relationships/hyperlink" Target="https://www.sasb.org/wp-content/uploads/2022/05/FSA-Curriculum-L1L2-Outline-052622.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maonlinestore.com/personifyebusiness/Product-Details/productId/92412079?_ga=2.154454512.954919962.1663944317-84195983.16639443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icpa.org/resources/download/considerations-of-esg-related-matters-in-an-audit-of-financial-statements" TargetMode="External"/><Relationship Id="rId2" Type="http://schemas.openxmlformats.org/officeDocument/2006/relationships/hyperlink" Target="https://www.ifrs.org/groups/international-sustainability-standards-board/" TargetMode="External"/><Relationship Id="rId1" Type="http://schemas.openxmlformats.org/officeDocument/2006/relationships/slideLayout" Target="../slideLayouts/slideLayout2.xml"/><Relationship Id="rId6" Type="http://schemas.openxmlformats.org/officeDocument/2006/relationships/hyperlink" Target="https://insights.cgma.org/story/esg-assurance/page/6/1" TargetMode="External"/><Relationship Id="rId5" Type="http://schemas.openxmlformats.org/officeDocument/2006/relationships/hyperlink" Target="https://www.aicpa.org/resources/download/esg-reporting-and-attestation-a-roadmap-for-audit-practitioners" TargetMode="External"/><Relationship Id="rId4" Type="http://schemas.openxmlformats.org/officeDocument/2006/relationships/hyperlink" Target="https://www.aicpa.org/resources/download/key-actions-for-establishing-effective-governance-over-esg-report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2.deloitte.com/ro/en/pages/about-deloitte/events/webinar-esg-ratings-what-are-the-challenges-and-opportunities-for-companies.html" TargetMode="External"/><Relationship Id="rId2" Type="http://schemas.openxmlformats.org/officeDocument/2006/relationships/hyperlink" Target="https://thiswaytocpa.com/webinar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cimaglobal.com/Events/Events/Mastercourses/Technical-skills/Financial-accounting-and-reporting1/Sustainability-reporti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2.deloitte.com/us/en/pages/audit/solutions/corporate-sustainability-reporting.html" TargetMode="External"/><Relationship Id="rId2" Type="http://schemas.openxmlformats.org/officeDocument/2006/relationships/hyperlink" Target="https://www.pwc.com/us/en/services/esg/library/sec-climate-disclosures.html?WT.mc_id=CT3-PL300-DM1-TR1-LS3-ND30-PRG7-CN_ESG-Google&amp;gclid=Cj0KCQjwqc6aBhC4ARIsAN06NmOe1EqwDvQvK3pv8YnO-RNTb4uSJ6JfAUUygktpyIYPAqhlWsfX84IaAhQUEALw_wcB&amp;gclsrc=aw.ds" TargetMode="External"/><Relationship Id="rId1" Type="http://schemas.openxmlformats.org/officeDocument/2006/relationships/slideLayout" Target="../slideLayouts/slideLayout2.xml"/><Relationship Id="rId5" Type="http://schemas.openxmlformats.org/officeDocument/2006/relationships/hyperlink" Target="https://www.ey.com/en_us/esg-reporting" TargetMode="External"/><Relationship Id="rId4" Type="http://schemas.openxmlformats.org/officeDocument/2006/relationships/hyperlink" Target="https://home.kpmg/xx/en/home/services/advisory/risk-consulting/internal-audit-risk/sustainability-services/sustainability.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pajournal.com/2022/10/19/the-relevance-and-reliability-of-esg-reporting/" TargetMode="External"/><Relationship Id="rId7" Type="http://schemas.openxmlformats.org/officeDocument/2006/relationships/hyperlink" Target="https://sfmagazine.com/post-entry/november-2019-taking-the-lead-on-sustainability-efforts/" TargetMode="External"/><Relationship Id="rId2" Type="http://schemas.openxmlformats.org/officeDocument/2006/relationships/hyperlink" Target="https://www.journalofaccountancy.com/newsletters/extra-credit/sustainability-accounting-education.html" TargetMode="External"/><Relationship Id="rId1" Type="http://schemas.openxmlformats.org/officeDocument/2006/relationships/slideLayout" Target="../slideLayouts/slideLayout2.xml"/><Relationship Id="rId6" Type="http://schemas.openxmlformats.org/officeDocument/2006/relationships/hyperlink" Target="https://sfmagazine.com/post-entry/january-2021-financial-and-sustainable-reporting-converge/" TargetMode="External"/><Relationship Id="rId5" Type="http://schemas.openxmlformats.org/officeDocument/2006/relationships/hyperlink" Target="https://sfmagazine.com/issue/april-2022/" TargetMode="External"/><Relationship Id="rId10" Type="http://schemas.openxmlformats.org/officeDocument/2006/relationships/image" Target="../media/image12.png"/><Relationship Id="rId4" Type="http://schemas.openxmlformats.org/officeDocument/2006/relationships/hyperlink" Target="https://www.cpajournal.com/2022/10/21/embedding-sustainability-into-practice/"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pajournal.com/2021/11/12/integrating-sustainability-into-the-accounting-curriculum/" TargetMode="External"/><Relationship Id="rId2" Type="http://schemas.openxmlformats.org/officeDocument/2006/relationships/hyperlink" Target="https://doi.org/10.1016/j.jaccedu.2018.09.0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58C3-1D32-40F2-9E85-D2B488F87602}"/>
              </a:ext>
            </a:extLst>
          </p:cNvPr>
          <p:cNvSpPr>
            <a:spLocks noGrp="1"/>
          </p:cNvSpPr>
          <p:nvPr>
            <p:ph type="ctrTitle"/>
          </p:nvPr>
        </p:nvSpPr>
        <p:spPr>
          <a:xfrm>
            <a:off x="1097280" y="758952"/>
            <a:ext cx="7945120" cy="2215157"/>
          </a:xfrm>
        </p:spPr>
        <p:txBody>
          <a:bodyPr>
            <a:noAutofit/>
          </a:bodyPr>
          <a:lstStyle/>
          <a:p>
            <a:r>
              <a:rPr lang="en-US" sz="3600" b="1" dirty="0">
                <a:solidFill>
                  <a:srgbClr val="0070C0"/>
                </a:solidFill>
                <a:cs typeface="Times New Roman" panose="02020603050405020304" pitchFamily="18" charset="0"/>
              </a:rPr>
              <a:t>How can accounting educators integrating environmental, social, and governance (ESG) topics into the classroom? </a:t>
            </a:r>
            <a:br>
              <a:rPr lang="en-US" sz="3200" dirty="0"/>
            </a:br>
            <a:endParaRPr lang="en-US" sz="3200" dirty="0"/>
          </a:p>
        </p:txBody>
      </p:sp>
      <p:sp>
        <p:nvSpPr>
          <p:cNvPr id="3" name="Subtitle 2">
            <a:extLst>
              <a:ext uri="{FF2B5EF4-FFF2-40B4-BE49-F238E27FC236}">
                <a16:creationId xmlns:a16="http://schemas.microsoft.com/office/drawing/2014/main" id="{A3777CE6-3F23-4131-A545-2A21779DF45C}"/>
              </a:ext>
            </a:extLst>
          </p:cNvPr>
          <p:cNvSpPr>
            <a:spLocks noGrp="1"/>
          </p:cNvSpPr>
          <p:nvPr>
            <p:ph type="subTitle" idx="1"/>
          </p:nvPr>
        </p:nvSpPr>
        <p:spPr>
          <a:xfrm>
            <a:off x="1183179" y="2857500"/>
            <a:ext cx="10058400" cy="1143000"/>
          </a:xfrm>
        </p:spPr>
        <p:txBody>
          <a:bodyPr>
            <a:normAutofit fontScale="92500"/>
          </a:bodyPr>
          <a:lstStyle/>
          <a:p>
            <a:r>
              <a:rPr lang="en-US" b="1" dirty="0"/>
              <a:t>AAA – Joint Meeting of the Mid-Atlantic and Northeast Regions</a:t>
            </a:r>
          </a:p>
          <a:p>
            <a:r>
              <a:rPr lang="en-US" b="1" dirty="0"/>
              <a:t>October 22, 2022</a:t>
            </a:r>
            <a:endParaRPr lang="en-US" dirty="0"/>
          </a:p>
        </p:txBody>
      </p:sp>
      <p:sp>
        <p:nvSpPr>
          <p:cNvPr id="4" name="Subtitle 2">
            <a:extLst>
              <a:ext uri="{FF2B5EF4-FFF2-40B4-BE49-F238E27FC236}">
                <a16:creationId xmlns:a16="http://schemas.microsoft.com/office/drawing/2014/main" id="{3737E25B-D81D-4CC6-B2DA-F9F27941E5F4}"/>
              </a:ext>
            </a:extLst>
          </p:cNvPr>
          <p:cNvSpPr txBox="1">
            <a:spLocks/>
          </p:cNvSpPr>
          <p:nvPr/>
        </p:nvSpPr>
        <p:spPr>
          <a:xfrm>
            <a:off x="1143462" y="4501156"/>
            <a:ext cx="10058400" cy="17056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800" b="1" dirty="0"/>
              <a:t>Ashley Stampone, University of Scranton</a:t>
            </a:r>
          </a:p>
          <a:p>
            <a:r>
              <a:rPr lang="en-US" sz="1800" b="1" dirty="0"/>
              <a:t>Veronica Paz, Indiana University of Pennsylvania</a:t>
            </a:r>
          </a:p>
          <a:p>
            <a:r>
              <a:rPr lang="en-US" sz="1800" b="1" dirty="0"/>
              <a:t>Christina Olear, Pennsylvania State University</a:t>
            </a:r>
          </a:p>
          <a:p>
            <a:r>
              <a:rPr lang="en-US" sz="1800" b="1" dirty="0"/>
              <a:t>Nicholas Olear, Pennsylvania State University</a:t>
            </a:r>
            <a:endParaRPr lang="en-US" sz="1800" dirty="0"/>
          </a:p>
        </p:txBody>
      </p:sp>
    </p:spTree>
    <p:extLst>
      <p:ext uri="{BB962C8B-B14F-4D97-AF65-F5344CB8AC3E}">
        <p14:creationId xmlns:p14="http://schemas.microsoft.com/office/powerpoint/2010/main" val="284946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457200" indent="-457200" fontAlgn="base">
              <a:buFont typeface="+mj-lt"/>
              <a:buAutoNum type="arabicPeriod" startAt="5"/>
            </a:pPr>
            <a:r>
              <a:rPr lang="en-US" dirty="0"/>
              <a:t>Brown, Veena </a:t>
            </a:r>
            <a:r>
              <a:rPr lang="en-US" dirty="0" err="1"/>
              <a:t>Looknanan</a:t>
            </a:r>
            <a:r>
              <a:rPr lang="en-US" dirty="0"/>
              <a:t>, and Mark J. </a:t>
            </a:r>
            <a:r>
              <a:rPr lang="en-US" dirty="0" err="1"/>
              <a:t>Kohlbeck</a:t>
            </a:r>
            <a:r>
              <a:rPr lang="en-US" dirty="0"/>
              <a:t>. 2017. “Providing Assurance for Sustainability Reports: An Instructional Case.” </a:t>
            </a:r>
            <a:r>
              <a:rPr lang="en-US" i="1" dirty="0"/>
              <a:t>Issues in Accounting Education</a:t>
            </a:r>
            <a:r>
              <a:rPr lang="en-US" dirty="0"/>
              <a:t> 32 (3): 95–102. doi:10.2308/iace-51582.</a:t>
            </a:r>
          </a:p>
          <a:p>
            <a:pPr marL="457200" indent="-457200" fontAlgn="base">
              <a:buFont typeface="+mj-lt"/>
              <a:buAutoNum type="arabicPeriod" startAt="5"/>
            </a:pPr>
            <a:endParaRPr lang="en-US" sz="300" dirty="0"/>
          </a:p>
          <a:p>
            <a:pPr lvl="1" fontAlgn="base"/>
            <a:r>
              <a:rPr lang="en-US" dirty="0"/>
              <a:t>Discusses the procedures necessary to provide assurance on a sustainability report taking into consideration that procedures are nonstandard and may vary from client to client.</a:t>
            </a:r>
          </a:p>
          <a:p>
            <a:pPr lvl="1" fontAlgn="base"/>
            <a:r>
              <a:rPr lang="en-US" dirty="0"/>
              <a:t>Learning objectives: (1) Perform research to gain an understanding of sustainability reporting and assurance, (2) Explain company rationales for wanting assurance on its sustainability reporting; (3) Evaluate the level of assurance that may be provided on a sustainability report; (4) Determine necessary assurance procedures; (5) Explain any potential independence issues in providing CSR assurance services. </a:t>
            </a:r>
          </a:p>
          <a:p>
            <a:pPr lvl="1" fontAlgn="base"/>
            <a:endParaRPr lang="en-US" dirty="0"/>
          </a:p>
          <a:p>
            <a:pPr lvl="1" fontAlgn="base"/>
            <a:r>
              <a:rPr lang="en-US" dirty="0"/>
              <a:t> Undergraduate and graduate accounting courses</a:t>
            </a:r>
          </a:p>
          <a:p>
            <a:pPr lvl="1" fontAlgn="base"/>
            <a:endParaRPr lang="en-US" dirty="0"/>
          </a:p>
          <a:p>
            <a:pPr lvl="1" fontAlgn="base"/>
            <a:endParaRPr lang="en-US" dirty="0"/>
          </a:p>
          <a:p>
            <a:pPr lvl="1" fontAlgn="base"/>
            <a:endParaRPr lang="en-US" dirty="0"/>
          </a:p>
          <a:p>
            <a:pPr lvl="1" fontAlgn="base"/>
            <a:endParaRPr lang="en-US" dirty="0"/>
          </a:p>
          <a:p>
            <a:pPr marL="578358" lvl="1" indent="-285750" fontAlgn="base"/>
            <a:endParaRPr lang="en-US" dirty="0"/>
          </a:p>
        </p:txBody>
      </p:sp>
    </p:spTree>
    <p:extLst>
      <p:ext uri="{BB962C8B-B14F-4D97-AF65-F5344CB8AC3E}">
        <p14:creationId xmlns:p14="http://schemas.microsoft.com/office/powerpoint/2010/main" val="262674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457200" indent="-457200" fontAlgn="base">
              <a:buFont typeface="+mj-lt"/>
              <a:buAutoNum type="arabicPeriod" startAt="6"/>
            </a:pPr>
            <a:r>
              <a:rPr lang="en-US" dirty="0"/>
              <a:t>McGuigan, Nicholas, Samantha Sin, and Thomas Kern. 2017. “Sourcing Sustainable Finance in a Globally Competitive Market: An Instructional Case.” </a:t>
            </a:r>
            <a:r>
              <a:rPr lang="en-US" i="1" dirty="0"/>
              <a:t>Issues in Accounting Education</a:t>
            </a:r>
            <a:r>
              <a:rPr lang="en-US" dirty="0"/>
              <a:t> 32 (1): 43–58. doi:10.2308/iace-51304.</a:t>
            </a:r>
          </a:p>
          <a:p>
            <a:pPr marL="457200" indent="-457200" fontAlgn="base">
              <a:buFont typeface="+mj-lt"/>
              <a:buAutoNum type="arabicPeriod" startAt="6"/>
            </a:pPr>
            <a:endParaRPr lang="en-US" sz="300" dirty="0"/>
          </a:p>
          <a:p>
            <a:pPr lvl="1" fontAlgn="base"/>
            <a:r>
              <a:rPr lang="en-US" dirty="0"/>
              <a:t>Provides students with the opportunity to apply theoretical and social accounting concepts through the creation of a business loan application intended to procure finance for an investment that benefits society or the environment.</a:t>
            </a:r>
          </a:p>
          <a:p>
            <a:pPr lvl="1" fontAlgn="base"/>
            <a:r>
              <a:rPr lang="en-US" dirty="0"/>
              <a:t>Learning objectives: (1) integrate and apply knowledge acquired in the course for decision-making and solving problems in business contexts; (2) Acquire written and oral communication skills; (3) Give and receive feedback to make improvements, and (4) develop an awareness of the importance of sustainable business practices and broader stakeholder consideration.</a:t>
            </a:r>
          </a:p>
          <a:p>
            <a:pPr lvl="1" fontAlgn="base"/>
            <a:endParaRPr lang="en-US" dirty="0"/>
          </a:p>
          <a:p>
            <a:pPr lvl="1" fontAlgn="base"/>
            <a:r>
              <a:rPr lang="en-US" dirty="0"/>
              <a:t> Introductory finance and accounting courses. </a:t>
            </a:r>
          </a:p>
          <a:p>
            <a:pPr lvl="1" fontAlgn="base"/>
            <a:endParaRPr lang="en-US" dirty="0"/>
          </a:p>
          <a:p>
            <a:pPr lvl="1" fontAlgn="base"/>
            <a:endParaRPr lang="en-US" dirty="0"/>
          </a:p>
          <a:p>
            <a:pPr lvl="1" fontAlgn="base"/>
            <a:endParaRPr lang="en-US" dirty="0"/>
          </a:p>
          <a:p>
            <a:pPr lvl="1" fontAlgn="base"/>
            <a:endParaRPr lang="en-US" dirty="0"/>
          </a:p>
          <a:p>
            <a:pPr marL="578358" lvl="1" indent="-285750" fontAlgn="base"/>
            <a:endParaRPr lang="en-US" dirty="0"/>
          </a:p>
        </p:txBody>
      </p:sp>
    </p:spTree>
    <p:extLst>
      <p:ext uri="{BB962C8B-B14F-4D97-AF65-F5344CB8AC3E}">
        <p14:creationId xmlns:p14="http://schemas.microsoft.com/office/powerpoint/2010/main" val="393338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ESG/Sustainability Projects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292608" lvl="1" indent="0" fontAlgn="base">
              <a:buNone/>
            </a:pPr>
            <a:r>
              <a:rPr lang="en-US" dirty="0"/>
              <a:t>Instead of following a step by step case, integrate ESG/Sustainability accounting projects into your classroom:</a:t>
            </a:r>
          </a:p>
          <a:p>
            <a:pPr marL="292608" lvl="1" indent="0" fontAlgn="base">
              <a:buNone/>
            </a:pPr>
            <a:endParaRPr lang="en-US" dirty="0"/>
          </a:p>
          <a:p>
            <a:pPr marL="578358" lvl="1" indent="-285750" fontAlgn="base"/>
            <a:r>
              <a:rPr lang="en-US" dirty="0"/>
              <a:t>Integrate CSR reports and have students compare and contrast two or three companies within the same industry.</a:t>
            </a:r>
          </a:p>
          <a:p>
            <a:pPr marL="578358" lvl="1" indent="-285750" fontAlgn="base"/>
            <a:r>
              <a:rPr lang="en-US" dirty="0"/>
              <a:t>Assign a project where students analyze the 10-K of a company and the corresponding CSR report of that same company to see the relationship between financial and sustainability reporting. </a:t>
            </a:r>
          </a:p>
          <a:p>
            <a:pPr marL="578358" lvl="1" indent="-285750" fontAlgn="base"/>
            <a:endParaRPr lang="en-US" dirty="0"/>
          </a:p>
          <a:p>
            <a:pPr marL="578358" lvl="1" indent="-285750" fontAlgn="base"/>
            <a:r>
              <a:rPr lang="en-US" dirty="0"/>
              <a:t>Integrate gamification tools:  </a:t>
            </a:r>
            <a:r>
              <a:rPr lang="en-US" dirty="0" err="1">
                <a:hlinkClick r:id="rId2"/>
              </a:rPr>
              <a:t>Pixx-wizz</a:t>
            </a:r>
            <a:r>
              <a:rPr lang="en-US" dirty="0">
                <a:hlinkClick r:id="rId2"/>
              </a:rPr>
              <a:t> Business Game (ESG focused) (office.com)</a:t>
            </a:r>
            <a:endParaRPr lang="en-US" dirty="0"/>
          </a:p>
          <a:p>
            <a:pPr marL="578358" lvl="1" indent="-285750" fontAlgn="base"/>
            <a:endParaRPr lang="en-US" dirty="0"/>
          </a:p>
          <a:p>
            <a:pPr marL="578358" lvl="1" indent="-285750" fontAlgn="base"/>
            <a:endParaRPr lang="en-US" dirty="0"/>
          </a:p>
          <a:p>
            <a:pPr marL="578358" lvl="1" indent="-285750" fontAlgn="base"/>
            <a:endParaRPr lang="en-US" dirty="0"/>
          </a:p>
        </p:txBody>
      </p:sp>
      <p:pic>
        <p:nvPicPr>
          <p:cNvPr id="4" name="Picture 3">
            <a:extLst>
              <a:ext uri="{FF2B5EF4-FFF2-40B4-BE49-F238E27FC236}">
                <a16:creationId xmlns:a16="http://schemas.microsoft.com/office/drawing/2014/main" id="{67456713-6ADB-4C34-B35E-0DE37EE31F48}"/>
              </a:ext>
            </a:extLst>
          </p:cNvPr>
          <p:cNvPicPr/>
          <p:nvPr/>
        </p:nvPicPr>
        <p:blipFill>
          <a:blip r:embed="rId3"/>
          <a:stretch>
            <a:fillRect/>
          </a:stretch>
        </p:blipFill>
        <p:spPr>
          <a:xfrm>
            <a:off x="703377" y="4504117"/>
            <a:ext cx="3075708" cy="1662545"/>
          </a:xfrm>
          <a:prstGeom prst="rect">
            <a:avLst/>
          </a:prstGeom>
        </p:spPr>
      </p:pic>
      <p:pic>
        <p:nvPicPr>
          <p:cNvPr id="5" name="Picture 4">
            <a:extLst>
              <a:ext uri="{FF2B5EF4-FFF2-40B4-BE49-F238E27FC236}">
                <a16:creationId xmlns:a16="http://schemas.microsoft.com/office/drawing/2014/main" id="{361CB05A-2EC9-4D17-B077-78A8745EB92F}"/>
              </a:ext>
            </a:extLst>
          </p:cNvPr>
          <p:cNvPicPr>
            <a:picLocks noChangeAspect="1"/>
          </p:cNvPicPr>
          <p:nvPr/>
        </p:nvPicPr>
        <p:blipFill>
          <a:blip r:embed="rId4"/>
          <a:stretch>
            <a:fillRect/>
          </a:stretch>
        </p:blipFill>
        <p:spPr>
          <a:xfrm>
            <a:off x="4106484" y="4595037"/>
            <a:ext cx="2360812" cy="1672757"/>
          </a:xfrm>
          <a:prstGeom prst="rect">
            <a:avLst/>
          </a:prstGeom>
        </p:spPr>
      </p:pic>
      <p:pic>
        <p:nvPicPr>
          <p:cNvPr id="6" name="Picture 5">
            <a:extLst>
              <a:ext uri="{FF2B5EF4-FFF2-40B4-BE49-F238E27FC236}">
                <a16:creationId xmlns:a16="http://schemas.microsoft.com/office/drawing/2014/main" id="{3816C44A-FA11-46E2-8C12-E7F3254A0A66}"/>
              </a:ext>
            </a:extLst>
          </p:cNvPr>
          <p:cNvPicPr>
            <a:picLocks noChangeAspect="1"/>
          </p:cNvPicPr>
          <p:nvPr/>
        </p:nvPicPr>
        <p:blipFill>
          <a:blip r:embed="rId5"/>
          <a:stretch>
            <a:fillRect/>
          </a:stretch>
        </p:blipFill>
        <p:spPr>
          <a:xfrm>
            <a:off x="6945364" y="4595037"/>
            <a:ext cx="1800225" cy="1571625"/>
          </a:xfrm>
          <a:prstGeom prst="rect">
            <a:avLst/>
          </a:prstGeom>
        </p:spPr>
      </p:pic>
      <p:pic>
        <p:nvPicPr>
          <p:cNvPr id="7" name="Picture 6">
            <a:extLst>
              <a:ext uri="{FF2B5EF4-FFF2-40B4-BE49-F238E27FC236}">
                <a16:creationId xmlns:a16="http://schemas.microsoft.com/office/drawing/2014/main" id="{4CC54089-8AE4-4A85-8F54-2F6789838A6C}"/>
              </a:ext>
            </a:extLst>
          </p:cNvPr>
          <p:cNvPicPr>
            <a:picLocks noChangeAspect="1"/>
          </p:cNvPicPr>
          <p:nvPr/>
        </p:nvPicPr>
        <p:blipFill>
          <a:blip r:embed="rId6"/>
          <a:stretch>
            <a:fillRect/>
          </a:stretch>
        </p:blipFill>
        <p:spPr>
          <a:xfrm>
            <a:off x="9400387" y="4645604"/>
            <a:ext cx="1694334" cy="1571625"/>
          </a:xfrm>
          <a:prstGeom prst="rect">
            <a:avLst/>
          </a:prstGeom>
        </p:spPr>
      </p:pic>
    </p:spTree>
    <p:extLst>
      <p:ext uri="{BB962C8B-B14F-4D97-AF65-F5344CB8AC3E}">
        <p14:creationId xmlns:p14="http://schemas.microsoft.com/office/powerpoint/2010/main" val="335606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Certifications/Certificates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80" y="1845734"/>
            <a:ext cx="10058400" cy="4488564"/>
          </a:xfrm>
        </p:spPr>
        <p:txBody>
          <a:bodyPr>
            <a:normAutofit/>
          </a:bodyPr>
          <a:lstStyle/>
          <a:p>
            <a:r>
              <a:rPr lang="en-US" b="1" dirty="0"/>
              <a:t>Fundamentals of Sustainability Accounting (FSA) Credential</a:t>
            </a:r>
            <a:r>
              <a:rPr lang="en-US" dirty="0"/>
              <a:t>: link between financial material sustainability information and company’s ability to drive value.  </a:t>
            </a:r>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2"/>
              </a:rPr>
              <a:t>FSA-Curriculum-L1L2-Outline-052622.pdf (sasb.org)</a:t>
            </a:r>
            <a:r>
              <a:rPr lang="en-US" dirty="0"/>
              <a:t>           </a:t>
            </a:r>
            <a:r>
              <a:rPr lang="en-US" dirty="0">
                <a:hlinkClick r:id="rId3"/>
              </a:rPr>
              <a:t>Level-2-Curriculum-1.pdf (sasb.org)</a:t>
            </a: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109B950-B29F-4D12-8D62-9C69352DE00D}"/>
              </a:ext>
            </a:extLst>
          </p:cNvPr>
          <p:cNvPicPr>
            <a:picLocks noChangeAspect="1"/>
          </p:cNvPicPr>
          <p:nvPr/>
        </p:nvPicPr>
        <p:blipFill>
          <a:blip r:embed="rId4"/>
          <a:stretch>
            <a:fillRect/>
          </a:stretch>
        </p:blipFill>
        <p:spPr>
          <a:xfrm>
            <a:off x="2292450" y="2514926"/>
            <a:ext cx="8333077" cy="3146659"/>
          </a:xfrm>
          <a:prstGeom prst="rect">
            <a:avLst/>
          </a:prstGeom>
        </p:spPr>
      </p:pic>
    </p:spTree>
    <p:extLst>
      <p:ext uri="{BB962C8B-B14F-4D97-AF65-F5344CB8AC3E}">
        <p14:creationId xmlns:p14="http://schemas.microsoft.com/office/powerpoint/2010/main" val="284031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Certifications/Certificates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80" y="1845734"/>
            <a:ext cx="10058400" cy="4488564"/>
          </a:xfrm>
        </p:spPr>
        <p:txBody>
          <a:bodyPr>
            <a:normAutofit/>
          </a:bodyPr>
          <a:lstStyle/>
          <a:p>
            <a:r>
              <a:rPr lang="en-US" b="1" dirty="0"/>
              <a:t>IMA Sustainability Business Practices Certificate:</a:t>
            </a:r>
          </a:p>
          <a:p>
            <a:r>
              <a:rPr lang="en-US" sz="1600" b="1" dirty="0">
                <a:hlinkClick r:id="rId2"/>
              </a:rPr>
              <a:t>https://imaonlinestore.com/personifyebusiness/Product-Details/productId/92412079?_ga=2.154454512.954919962.1663944317-84195983.1663944317</a:t>
            </a:r>
            <a:r>
              <a:rPr lang="en-US" sz="1600" b="1" dirty="0"/>
              <a:t> </a:t>
            </a:r>
          </a:p>
          <a:p>
            <a:endParaRPr lang="en-US" b="1" dirty="0"/>
          </a:p>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1C71B89-1AA3-485E-9148-2E36B734287E}"/>
              </a:ext>
            </a:extLst>
          </p:cNvPr>
          <p:cNvPicPr>
            <a:picLocks noChangeAspect="1"/>
          </p:cNvPicPr>
          <p:nvPr/>
        </p:nvPicPr>
        <p:blipFill>
          <a:blip r:embed="rId3"/>
          <a:stretch>
            <a:fillRect/>
          </a:stretch>
        </p:blipFill>
        <p:spPr>
          <a:xfrm>
            <a:off x="2261061" y="3107367"/>
            <a:ext cx="8179724" cy="2894175"/>
          </a:xfrm>
          <a:prstGeom prst="rect">
            <a:avLst/>
          </a:prstGeom>
        </p:spPr>
      </p:pic>
    </p:spTree>
    <p:extLst>
      <p:ext uri="{BB962C8B-B14F-4D97-AF65-F5344CB8AC3E}">
        <p14:creationId xmlns:p14="http://schemas.microsoft.com/office/powerpoint/2010/main" val="408524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normAutofit/>
          </a:bodyPr>
          <a:lstStyle/>
          <a:p>
            <a:r>
              <a:rPr lang="en-US" sz="4400" dirty="0"/>
              <a:t>Professional Resources and Outside Readings </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80" y="1845733"/>
            <a:ext cx="10058400" cy="4405437"/>
          </a:xfrm>
        </p:spPr>
        <p:txBody>
          <a:bodyPr>
            <a:normAutofit fontScale="92500" lnSpcReduction="20000"/>
          </a:bodyPr>
          <a:lstStyle/>
          <a:p>
            <a:r>
              <a:rPr lang="en-US" b="1" dirty="0"/>
              <a:t>International Sustainable Standards Board: </a:t>
            </a:r>
            <a:r>
              <a:rPr lang="en-US" dirty="0">
                <a:hlinkClick r:id="rId2"/>
              </a:rPr>
              <a:t>https://www.ifrs.org/groups/international-sustainability-standards-board/</a:t>
            </a:r>
            <a:r>
              <a:rPr lang="en-US" dirty="0"/>
              <a:t> </a:t>
            </a:r>
          </a:p>
          <a:p>
            <a:endParaRPr lang="en-US" dirty="0"/>
          </a:p>
          <a:p>
            <a:r>
              <a:rPr lang="en-US" b="1" u="sng" dirty="0">
                <a:solidFill>
                  <a:srgbClr val="0070C0"/>
                </a:solidFill>
              </a:rPr>
              <a:t>AICPA has a great hub for ESG related publications and resources:</a:t>
            </a:r>
          </a:p>
          <a:p>
            <a:r>
              <a:rPr lang="en-US" b="1" dirty="0"/>
              <a:t>Considerations of ESG-related matters in an audit of financial statements: </a:t>
            </a:r>
            <a:r>
              <a:rPr lang="en-US" dirty="0">
                <a:hlinkClick r:id="rId3"/>
              </a:rPr>
              <a:t>https://www.aicpa.org/resources/download/considerations-of-esg-related-matters-in-an-audit-of-financial-statements</a:t>
            </a:r>
            <a:r>
              <a:rPr lang="en-US" dirty="0"/>
              <a:t> </a:t>
            </a:r>
          </a:p>
          <a:p>
            <a:r>
              <a:rPr lang="en-US" b="1" dirty="0"/>
              <a:t>Key actions for establishing effective governance over ESG reporting:</a:t>
            </a:r>
          </a:p>
          <a:p>
            <a:r>
              <a:rPr lang="en-US" sz="1600" dirty="0">
                <a:hlinkClick r:id="rId4"/>
              </a:rPr>
              <a:t>https://www.aicpa.org/resources/download/key-actions-for-establishing-effective-governance-over-esg-reporting</a:t>
            </a:r>
            <a:endParaRPr lang="en-US" sz="1600" dirty="0"/>
          </a:p>
          <a:p>
            <a:r>
              <a:rPr lang="en-US" b="1" dirty="0"/>
              <a:t>ESG reporting and attestation: A roadmap for audit practitioners: </a:t>
            </a:r>
            <a:r>
              <a:rPr lang="en-US" dirty="0">
                <a:hlinkClick r:id="rId5"/>
              </a:rPr>
              <a:t>https://www.aicpa.org/resources/download/esg-reporting-and-attestation-a-roadmap-for-audit-practitioners</a:t>
            </a:r>
            <a:r>
              <a:rPr lang="en-US" dirty="0"/>
              <a:t> </a:t>
            </a:r>
          </a:p>
          <a:p>
            <a:endParaRPr lang="en-US" sz="1600" dirty="0">
              <a:hlinkClick r:id="rId6"/>
            </a:endParaRPr>
          </a:p>
          <a:p>
            <a:r>
              <a:rPr lang="en-US" sz="1600" dirty="0">
                <a:hlinkClick r:id="rId6"/>
              </a:rPr>
              <a:t>https://insights.cgma.org/story/esg-assurance/page/6/1</a:t>
            </a:r>
            <a:r>
              <a:rPr lang="en-US" sz="1600" dirty="0"/>
              <a:t>  </a:t>
            </a:r>
          </a:p>
        </p:txBody>
      </p:sp>
    </p:spTree>
    <p:extLst>
      <p:ext uri="{BB962C8B-B14F-4D97-AF65-F5344CB8AC3E}">
        <p14:creationId xmlns:p14="http://schemas.microsoft.com/office/powerpoint/2010/main" val="373334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normAutofit/>
          </a:bodyPr>
          <a:lstStyle/>
          <a:p>
            <a:r>
              <a:rPr lang="en-US" sz="4400" dirty="0"/>
              <a:t>Professional and Outside Resources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80" y="1845733"/>
            <a:ext cx="10058400" cy="4355561"/>
          </a:xfrm>
        </p:spPr>
        <p:txBody>
          <a:bodyPr>
            <a:normAutofit lnSpcReduction="10000"/>
          </a:bodyPr>
          <a:lstStyle/>
          <a:p>
            <a:r>
              <a:rPr lang="en-US" dirty="0"/>
              <a:t>Webinars: </a:t>
            </a:r>
            <a:r>
              <a:rPr lang="en-US" dirty="0">
                <a:hlinkClick r:id="rId2"/>
              </a:rPr>
              <a:t>https://thiswaytocpa.com/webinars/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r>
              <a:rPr lang="en-US" sz="1100" dirty="0">
                <a:hlinkClick r:id="rId3"/>
              </a:rPr>
              <a:t>https://www2.deloitte.com/ro/en/pages/about-deloitte/events/webinar-esg-ratings-what-are-the-challenges-and-opportunities-for-companies.html</a:t>
            </a:r>
            <a:r>
              <a:rPr lang="en-US" sz="1100" dirty="0"/>
              <a:t>   </a:t>
            </a:r>
          </a:p>
          <a:p>
            <a:endParaRPr lang="en-US" dirty="0"/>
          </a:p>
          <a:p>
            <a:endParaRPr lang="en-US" dirty="0"/>
          </a:p>
        </p:txBody>
      </p:sp>
      <p:pic>
        <p:nvPicPr>
          <p:cNvPr id="4" name="Picture 3">
            <a:extLst>
              <a:ext uri="{FF2B5EF4-FFF2-40B4-BE49-F238E27FC236}">
                <a16:creationId xmlns:a16="http://schemas.microsoft.com/office/drawing/2014/main" id="{D42DD9E8-884A-474F-9DFC-FD65E7F65D80}"/>
              </a:ext>
            </a:extLst>
          </p:cNvPr>
          <p:cNvPicPr/>
          <p:nvPr/>
        </p:nvPicPr>
        <p:blipFill rotWithShape="1">
          <a:blip r:embed="rId4"/>
          <a:srcRect t="15422" b="7331"/>
          <a:stretch/>
        </p:blipFill>
        <p:spPr>
          <a:xfrm>
            <a:off x="1097280" y="2360811"/>
            <a:ext cx="4098174" cy="3009209"/>
          </a:xfrm>
          <a:prstGeom prst="rect">
            <a:avLst/>
          </a:prstGeom>
        </p:spPr>
      </p:pic>
      <p:pic>
        <p:nvPicPr>
          <p:cNvPr id="5" name="Picture 4">
            <a:extLst>
              <a:ext uri="{FF2B5EF4-FFF2-40B4-BE49-F238E27FC236}">
                <a16:creationId xmlns:a16="http://schemas.microsoft.com/office/drawing/2014/main" id="{710FBD10-B5A2-4F77-BCAD-1270E1A4925E}"/>
              </a:ext>
            </a:extLst>
          </p:cNvPr>
          <p:cNvPicPr>
            <a:picLocks noChangeAspect="1"/>
          </p:cNvPicPr>
          <p:nvPr/>
        </p:nvPicPr>
        <p:blipFill>
          <a:blip r:embed="rId5"/>
          <a:stretch>
            <a:fillRect/>
          </a:stretch>
        </p:blipFill>
        <p:spPr>
          <a:xfrm>
            <a:off x="6219218" y="2504648"/>
            <a:ext cx="5133196" cy="2721537"/>
          </a:xfrm>
          <a:prstGeom prst="rect">
            <a:avLst/>
          </a:prstGeom>
        </p:spPr>
      </p:pic>
    </p:spTree>
    <p:extLst>
      <p:ext uri="{BB962C8B-B14F-4D97-AF65-F5344CB8AC3E}">
        <p14:creationId xmlns:p14="http://schemas.microsoft.com/office/powerpoint/2010/main" val="285095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8DA7-A313-48BE-A41A-013EA75E5F39}"/>
              </a:ext>
            </a:extLst>
          </p:cNvPr>
          <p:cNvSpPr>
            <a:spLocks noGrp="1"/>
          </p:cNvSpPr>
          <p:nvPr>
            <p:ph type="title"/>
          </p:nvPr>
        </p:nvSpPr>
        <p:spPr/>
        <p:txBody>
          <a:bodyPr/>
          <a:lstStyle/>
          <a:p>
            <a:r>
              <a:rPr lang="en-US" dirty="0"/>
              <a:t>Professional and Outside Resources</a:t>
            </a:r>
          </a:p>
        </p:txBody>
      </p:sp>
      <p:pic>
        <p:nvPicPr>
          <p:cNvPr id="4" name="Content Placeholder 3">
            <a:extLst>
              <a:ext uri="{FF2B5EF4-FFF2-40B4-BE49-F238E27FC236}">
                <a16:creationId xmlns:a16="http://schemas.microsoft.com/office/drawing/2014/main" id="{CBC2EFEF-6377-476A-BE17-22795DC096B4}"/>
              </a:ext>
            </a:extLst>
          </p:cNvPr>
          <p:cNvPicPr>
            <a:picLocks noGrp="1" noChangeAspect="1"/>
          </p:cNvPicPr>
          <p:nvPr>
            <p:ph idx="1"/>
          </p:nvPr>
        </p:nvPicPr>
        <p:blipFill>
          <a:blip r:embed="rId2"/>
          <a:stretch>
            <a:fillRect/>
          </a:stretch>
        </p:blipFill>
        <p:spPr>
          <a:xfrm>
            <a:off x="3400455" y="1904203"/>
            <a:ext cx="5391090" cy="3418926"/>
          </a:xfrm>
          <a:prstGeom prst="rect">
            <a:avLst/>
          </a:prstGeom>
        </p:spPr>
      </p:pic>
      <p:sp>
        <p:nvSpPr>
          <p:cNvPr id="5" name="Rectangle 4">
            <a:extLst>
              <a:ext uri="{FF2B5EF4-FFF2-40B4-BE49-F238E27FC236}">
                <a16:creationId xmlns:a16="http://schemas.microsoft.com/office/drawing/2014/main" id="{1121316E-9D50-4A8F-B879-07E452337277}"/>
              </a:ext>
            </a:extLst>
          </p:cNvPr>
          <p:cNvSpPr/>
          <p:nvPr/>
        </p:nvSpPr>
        <p:spPr>
          <a:xfrm>
            <a:off x="1213658" y="5489972"/>
            <a:ext cx="10806545" cy="646331"/>
          </a:xfrm>
          <a:prstGeom prst="rect">
            <a:avLst/>
          </a:prstGeom>
        </p:spPr>
        <p:txBody>
          <a:bodyPr wrap="square">
            <a:spAutoFit/>
          </a:bodyPr>
          <a:lstStyle/>
          <a:p>
            <a:r>
              <a:rPr lang="en-US" dirty="0">
                <a:hlinkClick r:id="rId3"/>
              </a:rPr>
              <a:t>https://www.cimaglobal.com/Events/Events/Mastercourses/Technical-skills/Financial-accounting-and-reporting1/Sustainability-reporting/</a:t>
            </a:r>
            <a:r>
              <a:rPr lang="en-US" dirty="0"/>
              <a:t> </a:t>
            </a:r>
          </a:p>
        </p:txBody>
      </p:sp>
    </p:spTree>
    <p:extLst>
      <p:ext uri="{BB962C8B-B14F-4D97-AF65-F5344CB8AC3E}">
        <p14:creationId xmlns:p14="http://schemas.microsoft.com/office/powerpoint/2010/main" val="269985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normAutofit/>
          </a:bodyPr>
          <a:lstStyle/>
          <a:p>
            <a:r>
              <a:rPr lang="en-US" sz="4400" dirty="0"/>
              <a:t>Professional Resources and Outside Readings </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80" y="1845734"/>
            <a:ext cx="11094720" cy="4023360"/>
          </a:xfrm>
        </p:spPr>
        <p:txBody>
          <a:bodyPr/>
          <a:lstStyle/>
          <a:p>
            <a:r>
              <a:rPr lang="en-US" dirty="0"/>
              <a:t>Firm Resources:</a:t>
            </a:r>
          </a:p>
          <a:p>
            <a:r>
              <a:rPr lang="en-US" dirty="0"/>
              <a:t>PwC: </a:t>
            </a:r>
            <a:r>
              <a:rPr lang="en-US" sz="1400" dirty="0">
                <a:hlinkClick r:id="rId2"/>
              </a:rPr>
              <a:t>https://www.pwc.com/us/en/services/esg/library/sec-climate-disclosures.html?WT.mc_id=CT3-PL300-DM1-TR1-LS3-ND30-PRG7-CN_ESG-Google&amp;gclid=Cj0KCQjwqc6aBhC4ARIsAN06NmOe1EqwDvQvK3pv8YnO-RNTb4uSJ6JfAUUygktpyIYPAqhlWsfX84IaAhQUEALw_wcB&amp;gclsrc=aw.ds</a:t>
            </a:r>
            <a:r>
              <a:rPr lang="en-US" sz="1400" dirty="0"/>
              <a:t> </a:t>
            </a:r>
          </a:p>
          <a:p>
            <a:r>
              <a:rPr lang="en-US" dirty="0"/>
              <a:t>Deloitte</a:t>
            </a:r>
            <a:r>
              <a:rPr lang="en-US" sz="1400" dirty="0"/>
              <a:t>: </a:t>
            </a:r>
            <a:r>
              <a:rPr lang="en-US" sz="1400" dirty="0">
                <a:hlinkClick r:id="rId3"/>
              </a:rPr>
              <a:t>https://www2.deloitte.com/us/en/pages/audit/solutions/corporate-sustainability-reporting.html</a:t>
            </a:r>
            <a:r>
              <a:rPr lang="en-US" sz="1400" dirty="0"/>
              <a:t> </a:t>
            </a:r>
          </a:p>
          <a:p>
            <a:r>
              <a:rPr lang="en-US" dirty="0"/>
              <a:t>KPMG: </a:t>
            </a:r>
            <a:r>
              <a:rPr lang="en-US" sz="1600" dirty="0">
                <a:hlinkClick r:id="rId4"/>
              </a:rPr>
              <a:t>https://home.kpmg/xx/en/home/services/advisory/risk-consulting/internal-audit-risk/sustainability-services/sustainability.html</a:t>
            </a:r>
            <a:r>
              <a:rPr lang="en-US" sz="1600" dirty="0"/>
              <a:t> </a:t>
            </a:r>
          </a:p>
          <a:p>
            <a:r>
              <a:rPr lang="en-US" dirty="0"/>
              <a:t>EY: </a:t>
            </a:r>
            <a:r>
              <a:rPr lang="en-US" sz="1600" dirty="0">
                <a:hlinkClick r:id="rId5"/>
              </a:rPr>
              <a:t>https://www.ey.com/en_us/esg-reporting</a:t>
            </a:r>
            <a:r>
              <a:rPr lang="en-US" sz="1600" dirty="0"/>
              <a:t> </a:t>
            </a:r>
          </a:p>
          <a:p>
            <a:endParaRPr lang="en-US" dirty="0"/>
          </a:p>
        </p:txBody>
      </p:sp>
    </p:spTree>
    <p:extLst>
      <p:ext uri="{BB962C8B-B14F-4D97-AF65-F5344CB8AC3E}">
        <p14:creationId xmlns:p14="http://schemas.microsoft.com/office/powerpoint/2010/main" val="182124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normAutofit/>
          </a:bodyPr>
          <a:lstStyle/>
          <a:p>
            <a:r>
              <a:rPr lang="en-US" sz="4400" dirty="0"/>
              <a:t>Professional Resources and Outside Readings </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p:txBody>
          <a:bodyPr/>
          <a:lstStyle/>
          <a:p>
            <a:r>
              <a:rPr lang="en-US" b="1" dirty="0"/>
              <a:t>Professional Resources:</a:t>
            </a:r>
          </a:p>
          <a:p>
            <a:pPr lvl="1"/>
            <a:r>
              <a:rPr lang="en-US" dirty="0"/>
              <a:t>Journal of Accountancy</a:t>
            </a:r>
          </a:p>
          <a:p>
            <a:pPr lvl="2"/>
            <a:r>
              <a:rPr lang="en-US" dirty="0">
                <a:hlinkClick r:id="rId2"/>
              </a:rPr>
              <a:t>https://www.journalofaccountancy.com/newsletters/extra-credit/sustainability-accounting-education.html</a:t>
            </a:r>
            <a:r>
              <a:rPr lang="en-US" dirty="0"/>
              <a:t> </a:t>
            </a:r>
          </a:p>
          <a:p>
            <a:pPr lvl="1"/>
            <a:r>
              <a:rPr lang="en-US" dirty="0"/>
              <a:t>CPA Journal</a:t>
            </a:r>
          </a:p>
          <a:p>
            <a:pPr lvl="2"/>
            <a:r>
              <a:rPr lang="en-US" dirty="0">
                <a:hlinkClick r:id="rId3"/>
              </a:rPr>
              <a:t>https://www.cpajournal.com/2022/10/19/the-relevance-and-reliability-of-esg-reporting/</a:t>
            </a:r>
            <a:r>
              <a:rPr lang="en-US" dirty="0"/>
              <a:t> </a:t>
            </a:r>
          </a:p>
          <a:p>
            <a:pPr lvl="2"/>
            <a:r>
              <a:rPr lang="en-US" dirty="0">
                <a:hlinkClick r:id="rId4"/>
              </a:rPr>
              <a:t>https://www.cpajournal.com/2022/10/21/embedding-sustainability-into-practice/</a:t>
            </a:r>
            <a:endParaRPr lang="en-US" dirty="0"/>
          </a:p>
          <a:p>
            <a:pPr lvl="1"/>
            <a:r>
              <a:rPr lang="en-US" dirty="0"/>
              <a:t>Strategic Finance</a:t>
            </a:r>
          </a:p>
          <a:p>
            <a:pPr lvl="2"/>
            <a:r>
              <a:rPr lang="en-US" dirty="0">
                <a:hlinkClick r:id="rId5"/>
              </a:rPr>
              <a:t>https://sfmagazine.com/issue/april-2022/</a:t>
            </a:r>
            <a:endParaRPr lang="en-US" dirty="0"/>
          </a:p>
          <a:p>
            <a:pPr lvl="2"/>
            <a:r>
              <a:rPr lang="en-US" dirty="0">
                <a:hlinkClick r:id="rId6"/>
              </a:rPr>
              <a:t>https://sfmagazine.com/post-entry/january-2021-financial-and-sustainable-reporting-converge/</a:t>
            </a:r>
            <a:endParaRPr lang="en-US" dirty="0"/>
          </a:p>
          <a:p>
            <a:pPr lvl="2"/>
            <a:r>
              <a:rPr lang="en-US" dirty="0">
                <a:hlinkClick r:id="rId7"/>
              </a:rPr>
              <a:t>https://sfmagazine.com/post-entry/november-2019-taking-the-lead-on-sustainability-efforts/</a:t>
            </a:r>
            <a:endParaRPr lang="en-US" dirty="0"/>
          </a:p>
          <a:p>
            <a:pPr lvl="2"/>
            <a:endParaRPr lang="en-US" dirty="0"/>
          </a:p>
          <a:p>
            <a:pPr lvl="1"/>
            <a:endParaRPr lang="en-US" b="1" dirty="0"/>
          </a:p>
          <a:p>
            <a:endParaRPr lang="en-US" dirty="0"/>
          </a:p>
        </p:txBody>
      </p:sp>
      <p:pic>
        <p:nvPicPr>
          <p:cNvPr id="4" name="Picture 3">
            <a:extLst>
              <a:ext uri="{FF2B5EF4-FFF2-40B4-BE49-F238E27FC236}">
                <a16:creationId xmlns:a16="http://schemas.microsoft.com/office/drawing/2014/main" id="{D3A7B973-3D96-4DF9-8A12-682087ADC566}"/>
              </a:ext>
            </a:extLst>
          </p:cNvPr>
          <p:cNvPicPr>
            <a:picLocks noChangeAspect="1"/>
          </p:cNvPicPr>
          <p:nvPr/>
        </p:nvPicPr>
        <p:blipFill>
          <a:blip r:embed="rId8"/>
          <a:stretch>
            <a:fillRect/>
          </a:stretch>
        </p:blipFill>
        <p:spPr>
          <a:xfrm>
            <a:off x="1817243" y="4919518"/>
            <a:ext cx="1578853" cy="1417782"/>
          </a:xfrm>
          <a:prstGeom prst="rect">
            <a:avLst/>
          </a:prstGeom>
        </p:spPr>
      </p:pic>
      <p:pic>
        <p:nvPicPr>
          <p:cNvPr id="5" name="Picture 4">
            <a:extLst>
              <a:ext uri="{FF2B5EF4-FFF2-40B4-BE49-F238E27FC236}">
                <a16:creationId xmlns:a16="http://schemas.microsoft.com/office/drawing/2014/main" id="{67BE438C-2E30-4714-A245-0DCBDE52A078}"/>
              </a:ext>
            </a:extLst>
          </p:cNvPr>
          <p:cNvPicPr>
            <a:picLocks noChangeAspect="1"/>
          </p:cNvPicPr>
          <p:nvPr/>
        </p:nvPicPr>
        <p:blipFill>
          <a:blip r:embed="rId9"/>
          <a:stretch>
            <a:fillRect/>
          </a:stretch>
        </p:blipFill>
        <p:spPr>
          <a:xfrm>
            <a:off x="3802208" y="5082002"/>
            <a:ext cx="3997104" cy="688109"/>
          </a:xfrm>
          <a:prstGeom prst="rect">
            <a:avLst/>
          </a:prstGeom>
        </p:spPr>
      </p:pic>
      <p:pic>
        <p:nvPicPr>
          <p:cNvPr id="6" name="Picture 5">
            <a:extLst>
              <a:ext uri="{FF2B5EF4-FFF2-40B4-BE49-F238E27FC236}">
                <a16:creationId xmlns:a16="http://schemas.microsoft.com/office/drawing/2014/main" id="{99B1AAD3-8838-4668-AE67-3C29F942EFA0}"/>
              </a:ext>
            </a:extLst>
          </p:cNvPr>
          <p:cNvPicPr>
            <a:picLocks noChangeAspect="1"/>
          </p:cNvPicPr>
          <p:nvPr/>
        </p:nvPicPr>
        <p:blipFill>
          <a:blip r:embed="rId10"/>
          <a:stretch>
            <a:fillRect/>
          </a:stretch>
        </p:blipFill>
        <p:spPr>
          <a:xfrm>
            <a:off x="7900151" y="4869295"/>
            <a:ext cx="3790950" cy="1181100"/>
          </a:xfrm>
          <a:prstGeom prst="rect">
            <a:avLst/>
          </a:prstGeom>
        </p:spPr>
      </p:pic>
    </p:spTree>
    <p:extLst>
      <p:ext uri="{BB962C8B-B14F-4D97-AF65-F5344CB8AC3E}">
        <p14:creationId xmlns:p14="http://schemas.microsoft.com/office/powerpoint/2010/main" val="370761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Importance of ESG - Industry</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p:txBody>
          <a:bodyPr/>
          <a:lstStyle/>
          <a:p>
            <a:pPr lvl="1"/>
            <a:r>
              <a:rPr lang="en-US" dirty="0"/>
              <a:t>Majority of Fortune 500 companies offering voluntary reports on a combination of environmental, social, and governance topics (ESG), ESG disclosures have become increasingly important within the accounting profession.</a:t>
            </a:r>
          </a:p>
          <a:p>
            <a:pPr lvl="1"/>
            <a:r>
              <a:rPr lang="en-US" dirty="0"/>
              <a:t>Last year, the International Integrated Reporting Council (IIRC) and the Sustainability Accounting Standards Board (SASB) merged to create the Value Reporting Foundation (VRF) in hopes of creating a unified framework for ESG disclosures. </a:t>
            </a:r>
          </a:p>
          <a:p>
            <a:pPr lvl="2"/>
            <a:r>
              <a:rPr lang="en-US" dirty="0"/>
              <a:t>Similarly, the International Sustainability Standards Board (ISSB) was created in November of 2021 in hopes of obtaining the same outcome. This transition between SASB’s standards to the ISSB further highlights the combined and comprehensive focus on this important industry topic. </a:t>
            </a:r>
          </a:p>
          <a:p>
            <a:pPr lvl="2"/>
            <a:r>
              <a:rPr lang="en-US" dirty="0"/>
              <a:t>The SEC’s recent proposal to require public registrants to include certain climate-related disclosures has made ESG a critically important topic for today’s accounting professionals.</a:t>
            </a:r>
          </a:p>
          <a:p>
            <a:pPr lvl="2"/>
            <a:r>
              <a:rPr lang="en-US" dirty="0"/>
              <a:t>Lastly, the ISSB recently confirmed of Scope 3 GHG emission disclosure requirements</a:t>
            </a:r>
          </a:p>
          <a:p>
            <a:pPr lvl="1"/>
            <a:r>
              <a:rPr lang="en-US" dirty="0"/>
              <a:t>Public accounting firms, like PwC, have committed to investing millions of dollars and thousands of jobs related to ESG services for their clients</a:t>
            </a:r>
          </a:p>
          <a:p>
            <a:pPr lvl="1"/>
            <a:endParaRPr lang="en-US" dirty="0"/>
          </a:p>
        </p:txBody>
      </p:sp>
    </p:spTree>
    <p:extLst>
      <p:ext uri="{BB962C8B-B14F-4D97-AF65-F5344CB8AC3E}">
        <p14:creationId xmlns:p14="http://schemas.microsoft.com/office/powerpoint/2010/main" val="45149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081C-CD1B-43BF-9288-8F44FA4F51D3}"/>
              </a:ext>
            </a:extLst>
          </p:cNvPr>
          <p:cNvSpPr>
            <a:spLocks noGrp="1"/>
          </p:cNvSpPr>
          <p:nvPr>
            <p:ph type="title"/>
          </p:nvPr>
        </p:nvSpPr>
        <p:spPr/>
        <p:txBody>
          <a:bodyPr/>
          <a:lstStyle/>
          <a:p>
            <a:r>
              <a:rPr lang="en-US" dirty="0"/>
              <a:t>Social Media and Podcasts</a:t>
            </a:r>
          </a:p>
        </p:txBody>
      </p:sp>
      <p:sp>
        <p:nvSpPr>
          <p:cNvPr id="3" name="Content Placeholder 2">
            <a:extLst>
              <a:ext uri="{FF2B5EF4-FFF2-40B4-BE49-F238E27FC236}">
                <a16:creationId xmlns:a16="http://schemas.microsoft.com/office/drawing/2014/main" id="{5CDE3272-34F8-4392-9271-E1541869B79A}"/>
              </a:ext>
            </a:extLst>
          </p:cNvPr>
          <p:cNvSpPr>
            <a:spLocks noGrp="1"/>
          </p:cNvSpPr>
          <p:nvPr>
            <p:ph idx="1"/>
          </p:nvPr>
        </p:nvSpPr>
        <p:spPr>
          <a:xfrm>
            <a:off x="1097280" y="1845734"/>
            <a:ext cx="10058400" cy="4023360"/>
          </a:xfrm>
        </p:spPr>
        <p:txBody>
          <a:bodyPr/>
          <a:lstStyle/>
          <a:p>
            <a:pPr lvl="1"/>
            <a:r>
              <a:rPr lang="en-US" sz="2000" dirty="0"/>
              <a:t>Ted Talks</a:t>
            </a:r>
          </a:p>
          <a:p>
            <a:pPr lvl="1"/>
            <a:r>
              <a:rPr lang="en-US" sz="2000" dirty="0"/>
              <a:t>LinkedIn: ISSB, SASB, ESG Today</a:t>
            </a:r>
          </a:p>
          <a:p>
            <a:pPr lvl="1"/>
            <a:endParaRPr lang="en-US" sz="2000" dirty="0"/>
          </a:p>
          <a:p>
            <a:pPr lvl="1"/>
            <a:r>
              <a:rPr lang="en-US" sz="2000" dirty="0"/>
              <a:t>Podcasts: Count Me In (IMA)</a:t>
            </a:r>
          </a:p>
          <a:p>
            <a:pPr lvl="2"/>
            <a:r>
              <a:rPr lang="en-US" sz="1600" dirty="0"/>
              <a:t>“ESG from a Finance Perspective,” ep. 121, May 2021</a:t>
            </a:r>
          </a:p>
          <a:p>
            <a:pPr lvl="2"/>
            <a:r>
              <a:rPr lang="en-US" sz="1600" dirty="0"/>
              <a:t>“How do CFOs Influence ESG?”, ep. 111, Feb 2021</a:t>
            </a:r>
          </a:p>
          <a:p>
            <a:endParaRPr lang="en-US" dirty="0"/>
          </a:p>
          <a:p>
            <a:endParaRPr lang="en-US" dirty="0"/>
          </a:p>
        </p:txBody>
      </p:sp>
      <p:pic>
        <p:nvPicPr>
          <p:cNvPr id="4" name="Picture 3" descr="A person holding an object&#10;&#10;Description automatically generated with medium confidence">
            <a:extLst>
              <a:ext uri="{FF2B5EF4-FFF2-40B4-BE49-F238E27FC236}">
                <a16:creationId xmlns:a16="http://schemas.microsoft.com/office/drawing/2014/main" id="{B1910211-704B-41D0-9672-DAC377B866D8}"/>
              </a:ext>
            </a:extLst>
          </p:cNvPr>
          <p:cNvPicPr/>
          <p:nvPr/>
        </p:nvPicPr>
        <p:blipFill>
          <a:blip r:embed="rId2"/>
          <a:stretch>
            <a:fillRect/>
          </a:stretch>
        </p:blipFill>
        <p:spPr>
          <a:xfrm>
            <a:off x="3882275" y="3916816"/>
            <a:ext cx="2727960" cy="2148975"/>
          </a:xfrm>
          <a:prstGeom prst="rect">
            <a:avLst/>
          </a:prstGeom>
        </p:spPr>
      </p:pic>
      <p:pic>
        <p:nvPicPr>
          <p:cNvPr id="5" name="Picture 4">
            <a:extLst>
              <a:ext uri="{FF2B5EF4-FFF2-40B4-BE49-F238E27FC236}">
                <a16:creationId xmlns:a16="http://schemas.microsoft.com/office/drawing/2014/main" id="{83DA504F-DF42-478D-A37B-1E7DDEB9669F}"/>
              </a:ext>
            </a:extLst>
          </p:cNvPr>
          <p:cNvPicPr>
            <a:picLocks noChangeAspect="1"/>
          </p:cNvPicPr>
          <p:nvPr/>
        </p:nvPicPr>
        <p:blipFill>
          <a:blip r:embed="rId3"/>
          <a:stretch>
            <a:fillRect/>
          </a:stretch>
        </p:blipFill>
        <p:spPr>
          <a:xfrm>
            <a:off x="7047837" y="2150255"/>
            <a:ext cx="2088168" cy="2702071"/>
          </a:xfrm>
          <a:prstGeom prst="rect">
            <a:avLst/>
          </a:prstGeom>
        </p:spPr>
      </p:pic>
      <p:pic>
        <p:nvPicPr>
          <p:cNvPr id="6" name="Picture 5">
            <a:extLst>
              <a:ext uri="{FF2B5EF4-FFF2-40B4-BE49-F238E27FC236}">
                <a16:creationId xmlns:a16="http://schemas.microsoft.com/office/drawing/2014/main" id="{7BADF7F5-529E-412A-8FFD-B3C135282F76}"/>
              </a:ext>
            </a:extLst>
          </p:cNvPr>
          <p:cNvPicPr>
            <a:picLocks noChangeAspect="1"/>
          </p:cNvPicPr>
          <p:nvPr/>
        </p:nvPicPr>
        <p:blipFill>
          <a:blip r:embed="rId4"/>
          <a:stretch>
            <a:fillRect/>
          </a:stretch>
        </p:blipFill>
        <p:spPr>
          <a:xfrm>
            <a:off x="9573608" y="3073635"/>
            <a:ext cx="2088168" cy="2706885"/>
          </a:xfrm>
          <a:prstGeom prst="rect">
            <a:avLst/>
          </a:prstGeom>
        </p:spPr>
      </p:pic>
      <p:pic>
        <p:nvPicPr>
          <p:cNvPr id="1026" name="Picture 2" descr="Count Me In®">
            <a:extLst>
              <a:ext uri="{FF2B5EF4-FFF2-40B4-BE49-F238E27FC236}">
                <a16:creationId xmlns:a16="http://schemas.microsoft.com/office/drawing/2014/main" id="{F8C77DE1-682F-43B9-9927-9EE477B66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200" y="4226937"/>
            <a:ext cx="1528734" cy="152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081C-CD1B-43BF-9288-8F44FA4F51D3}"/>
              </a:ext>
            </a:extLst>
          </p:cNvPr>
          <p:cNvSpPr>
            <a:spLocks noGrp="1"/>
          </p:cNvSpPr>
          <p:nvPr>
            <p:ph type="title"/>
          </p:nvPr>
        </p:nvSpPr>
        <p:spPr/>
        <p:txBody>
          <a:bodyPr/>
          <a:lstStyle/>
          <a:p>
            <a:r>
              <a:rPr lang="en-US" dirty="0"/>
              <a:t>Guest Speakers</a:t>
            </a:r>
          </a:p>
        </p:txBody>
      </p:sp>
      <p:sp>
        <p:nvSpPr>
          <p:cNvPr id="3" name="Content Placeholder 2">
            <a:extLst>
              <a:ext uri="{FF2B5EF4-FFF2-40B4-BE49-F238E27FC236}">
                <a16:creationId xmlns:a16="http://schemas.microsoft.com/office/drawing/2014/main" id="{5CDE3272-34F8-4392-9271-E1541869B79A}"/>
              </a:ext>
            </a:extLst>
          </p:cNvPr>
          <p:cNvSpPr>
            <a:spLocks noGrp="1"/>
          </p:cNvSpPr>
          <p:nvPr>
            <p:ph idx="1"/>
          </p:nvPr>
        </p:nvSpPr>
        <p:spPr/>
        <p:txBody>
          <a:bodyPr>
            <a:normAutofit/>
          </a:bodyPr>
          <a:lstStyle/>
          <a:p>
            <a:pPr lvl="1"/>
            <a:r>
              <a:rPr lang="en-US" sz="2400" dirty="0"/>
              <a:t>You can bring in guest speakers to discuss real-world experiences and to facilitate classroom discussions. </a:t>
            </a:r>
          </a:p>
          <a:p>
            <a:pPr lvl="1"/>
            <a:endParaRPr lang="en-US" sz="2400" dirty="0"/>
          </a:p>
          <a:p>
            <a:pPr lvl="1"/>
            <a:r>
              <a:rPr lang="en-US" sz="2400" dirty="0"/>
              <a:t>ESG Directors, Chief Sustainability Officers, Partners in ESG related fields. </a:t>
            </a:r>
          </a:p>
          <a:p>
            <a:pPr lvl="1"/>
            <a:endParaRPr lang="en-US" sz="2400" dirty="0"/>
          </a:p>
          <a:p>
            <a:pPr lvl="1"/>
            <a:r>
              <a:rPr lang="en-US" sz="2400" dirty="0"/>
              <a:t>Invite professionals from your local area to talk to your classes! </a:t>
            </a:r>
          </a:p>
        </p:txBody>
      </p:sp>
    </p:spTree>
    <p:extLst>
      <p:ext uri="{BB962C8B-B14F-4D97-AF65-F5344CB8AC3E}">
        <p14:creationId xmlns:p14="http://schemas.microsoft.com/office/powerpoint/2010/main" val="34010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081C-CD1B-43BF-9288-8F44FA4F51D3}"/>
              </a:ext>
            </a:extLst>
          </p:cNvPr>
          <p:cNvSpPr>
            <a:spLocks noGrp="1"/>
          </p:cNvSpPr>
          <p:nvPr>
            <p:ph type="title"/>
          </p:nvPr>
        </p:nvSpPr>
        <p:spPr/>
        <p:txBody>
          <a:bodyPr/>
          <a:lstStyle/>
          <a:p>
            <a:r>
              <a:rPr lang="en-US" dirty="0"/>
              <a:t>Be Creative</a:t>
            </a:r>
          </a:p>
        </p:txBody>
      </p:sp>
      <p:sp>
        <p:nvSpPr>
          <p:cNvPr id="3" name="Content Placeholder 2">
            <a:extLst>
              <a:ext uri="{FF2B5EF4-FFF2-40B4-BE49-F238E27FC236}">
                <a16:creationId xmlns:a16="http://schemas.microsoft.com/office/drawing/2014/main" id="{5CDE3272-34F8-4392-9271-E1541869B79A}"/>
              </a:ext>
            </a:extLst>
          </p:cNvPr>
          <p:cNvSpPr>
            <a:spLocks noGrp="1"/>
          </p:cNvSpPr>
          <p:nvPr>
            <p:ph idx="1"/>
          </p:nvPr>
        </p:nvSpPr>
        <p:spPr/>
        <p:txBody>
          <a:bodyPr>
            <a:normAutofit/>
          </a:bodyPr>
          <a:lstStyle/>
          <a:p>
            <a:pPr lvl="1"/>
            <a:r>
              <a:rPr lang="en-US" sz="2400" dirty="0"/>
              <a:t>ESG is an exciting topic that students want to learn about!</a:t>
            </a:r>
          </a:p>
          <a:p>
            <a:pPr lvl="1"/>
            <a:endParaRPr lang="en-US" sz="2400" dirty="0"/>
          </a:p>
          <a:p>
            <a:pPr lvl="1"/>
            <a:r>
              <a:rPr lang="en-US" sz="2400" dirty="0"/>
              <a:t>Don’t be afraid to start with smaller items such as readings and articles, and move to more time-intensive tasks such as projects and case studies. </a:t>
            </a:r>
          </a:p>
          <a:p>
            <a:pPr lvl="1"/>
            <a:endParaRPr lang="en-US" sz="2400" dirty="0"/>
          </a:p>
          <a:p>
            <a:pPr lvl="1"/>
            <a:r>
              <a:rPr lang="en-US" sz="2400" dirty="0"/>
              <a:t>Be creative in how you integrate ESG into your classes!</a:t>
            </a:r>
          </a:p>
        </p:txBody>
      </p:sp>
    </p:spTree>
    <p:extLst>
      <p:ext uri="{BB962C8B-B14F-4D97-AF65-F5344CB8AC3E}">
        <p14:creationId xmlns:p14="http://schemas.microsoft.com/office/powerpoint/2010/main" val="199214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8DF-D30E-4049-BAB8-97419D8AD37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EA0B845-F8FC-40B4-AE88-F8AF260B440B}"/>
              </a:ext>
            </a:extLst>
          </p:cNvPr>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142747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Importance of ESG - Academia</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p:txBody>
          <a:bodyPr/>
          <a:lstStyle/>
          <a:p>
            <a:pPr lvl="1"/>
            <a:r>
              <a:rPr lang="en-US" dirty="0"/>
              <a:t>New AACSB standards emphasize the importance of including ESG and sustainability in business and accounting curricula. </a:t>
            </a:r>
          </a:p>
          <a:p>
            <a:pPr lvl="1"/>
            <a:endParaRPr lang="en-US" dirty="0"/>
          </a:p>
          <a:p>
            <a:pPr lvl="1"/>
            <a:r>
              <a:rPr lang="en-US" dirty="0"/>
              <a:t>CPA Evolution has also included sustainability as a point of focus on the new Business and Analytics Reporting (BAR) section.</a:t>
            </a:r>
          </a:p>
          <a:p>
            <a:pPr lvl="1"/>
            <a:endParaRPr lang="en-US" dirty="0"/>
          </a:p>
          <a:p>
            <a:pPr lvl="1"/>
            <a:r>
              <a:rPr lang="en-US" dirty="0"/>
              <a:t>Student also want to learn this:</a:t>
            </a:r>
          </a:p>
          <a:p>
            <a:pPr lvl="3"/>
            <a:r>
              <a:rPr lang="en-US" dirty="0" err="1"/>
              <a:t>Wyness</a:t>
            </a:r>
            <a:r>
              <a:rPr lang="en-US" dirty="0"/>
              <a:t> and Dalton (2021) discuss the value undergraduate students receive in problem-based learning for sustainability related topics (</a:t>
            </a:r>
            <a:r>
              <a:rPr lang="en-US" dirty="0">
                <a:hlinkClick r:id="rId2" tooltip="Persistent link using digital object identifier"/>
              </a:rPr>
              <a:t>https://doi.org/10.1016/j.jaccedu.2018.09.001</a:t>
            </a:r>
            <a:r>
              <a:rPr lang="en-US" dirty="0"/>
              <a:t>). </a:t>
            </a:r>
          </a:p>
          <a:p>
            <a:pPr lvl="4"/>
            <a:r>
              <a:rPr lang="en-US" dirty="0"/>
              <a:t>Increases motivation, develops interest, and develops knowledge in various accounting, auditing, and reporting </a:t>
            </a:r>
            <a:r>
              <a:rPr lang="en-US" dirty="0" err="1"/>
              <a:t>diciplines</a:t>
            </a:r>
            <a:r>
              <a:rPr lang="en-US" dirty="0"/>
              <a:t>. </a:t>
            </a:r>
          </a:p>
          <a:p>
            <a:pPr lvl="4"/>
            <a:endParaRPr lang="en-US" dirty="0"/>
          </a:p>
          <a:p>
            <a:pPr lvl="3"/>
            <a:r>
              <a:rPr lang="en-US" dirty="0"/>
              <a:t>Pippen et al. (2021) surveyed 164 students from three universities about a variety of ESG topics. Approx. 70% of students said they would sign up for an ESG related accounting class if it fit into their schedule. (</a:t>
            </a:r>
            <a:r>
              <a:rPr lang="en-US" dirty="0">
                <a:hlinkClick r:id="rId3"/>
              </a:rPr>
              <a:t>https://www.cpajournal.com/2021/11/12/integrating-sustainability-into-the-accounting-curriculum/</a:t>
            </a:r>
            <a:r>
              <a:rPr lang="en-US" dirty="0"/>
              <a:t>) </a:t>
            </a:r>
          </a:p>
          <a:p>
            <a:pPr lvl="3"/>
            <a:endParaRPr lang="en-US" dirty="0"/>
          </a:p>
          <a:p>
            <a:pPr lvl="1"/>
            <a:endParaRPr lang="en-US" dirty="0"/>
          </a:p>
          <a:p>
            <a:pPr lvl="1"/>
            <a:endParaRPr lang="en-US" dirty="0"/>
          </a:p>
        </p:txBody>
      </p:sp>
    </p:spTree>
    <p:extLst>
      <p:ext uri="{BB962C8B-B14F-4D97-AF65-F5344CB8AC3E}">
        <p14:creationId xmlns:p14="http://schemas.microsoft.com/office/powerpoint/2010/main" val="181564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5254-5A0E-4677-9C32-4D38D8171B55}"/>
              </a:ext>
            </a:extLst>
          </p:cNvPr>
          <p:cNvSpPr>
            <a:spLocks noGrp="1"/>
          </p:cNvSpPr>
          <p:nvPr>
            <p:ph type="title"/>
          </p:nvPr>
        </p:nvSpPr>
        <p:spPr>
          <a:xfrm>
            <a:off x="1097280" y="758952"/>
            <a:ext cx="10058400" cy="3214532"/>
          </a:xfrm>
        </p:spPr>
        <p:txBody>
          <a:bodyPr>
            <a:normAutofit/>
          </a:bodyPr>
          <a:lstStyle/>
          <a:p>
            <a:pPr algn="ctr"/>
            <a:r>
              <a:rPr lang="en-US" sz="6600" dirty="0">
                <a:solidFill>
                  <a:srgbClr val="0070C0"/>
                </a:solidFill>
              </a:rPr>
              <a:t>Ways to Integrate ESG into the Classroom</a:t>
            </a:r>
          </a:p>
        </p:txBody>
      </p:sp>
    </p:spTree>
    <p:extLst>
      <p:ext uri="{BB962C8B-B14F-4D97-AF65-F5344CB8AC3E}">
        <p14:creationId xmlns:p14="http://schemas.microsoft.com/office/powerpoint/2010/main" val="424408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E1B8-0CCA-4A15-B580-40EE621B42B7}"/>
              </a:ext>
            </a:extLst>
          </p:cNvPr>
          <p:cNvSpPr>
            <a:spLocks noGrp="1"/>
          </p:cNvSpPr>
          <p:nvPr>
            <p:ph type="title"/>
          </p:nvPr>
        </p:nvSpPr>
        <p:spPr/>
        <p:txBody>
          <a:bodyPr/>
          <a:lstStyle/>
          <a:p>
            <a:r>
              <a:rPr lang="en-US" dirty="0">
                <a:solidFill>
                  <a:srgbClr val="0070C0"/>
                </a:solidFill>
              </a:rPr>
              <a:t>Ways to Integrate ESG into the Classroom</a:t>
            </a:r>
            <a:endParaRPr lang="en-US" dirty="0"/>
          </a:p>
        </p:txBody>
      </p:sp>
      <p:sp>
        <p:nvSpPr>
          <p:cNvPr id="3" name="Content Placeholder 2">
            <a:extLst>
              <a:ext uri="{FF2B5EF4-FFF2-40B4-BE49-F238E27FC236}">
                <a16:creationId xmlns:a16="http://schemas.microsoft.com/office/drawing/2014/main" id="{900CD97A-D1CD-4CA4-8CBB-59752A19F251}"/>
              </a:ext>
            </a:extLst>
          </p:cNvPr>
          <p:cNvSpPr>
            <a:spLocks noGrp="1"/>
          </p:cNvSpPr>
          <p:nvPr>
            <p:ph idx="1"/>
          </p:nvPr>
        </p:nvSpPr>
        <p:spPr/>
        <p:txBody>
          <a:bodyPr>
            <a:normAutofit lnSpcReduction="10000"/>
          </a:bodyPr>
          <a:lstStyle/>
          <a:p>
            <a:pPr marL="457200" indent="-457200">
              <a:buFont typeface="+mj-lt"/>
              <a:buAutoNum type="arabicPeriod"/>
            </a:pPr>
            <a:r>
              <a:rPr lang="en-US" sz="2800" dirty="0"/>
              <a:t>Case Studies</a:t>
            </a:r>
          </a:p>
          <a:p>
            <a:pPr marL="457200" indent="-457200">
              <a:buFont typeface="+mj-lt"/>
              <a:buAutoNum type="arabicPeriod"/>
            </a:pPr>
            <a:r>
              <a:rPr lang="en-US" sz="2800" dirty="0"/>
              <a:t>ESG/Sustainability Related Projects</a:t>
            </a:r>
          </a:p>
          <a:p>
            <a:pPr marL="457200" indent="-457200">
              <a:buFont typeface="+mj-lt"/>
              <a:buAutoNum type="arabicPeriod"/>
            </a:pPr>
            <a:r>
              <a:rPr lang="en-US" sz="2800" dirty="0"/>
              <a:t>Certifications/Certificates</a:t>
            </a:r>
          </a:p>
          <a:p>
            <a:pPr marL="457200" indent="-457200">
              <a:buFont typeface="+mj-lt"/>
              <a:buAutoNum type="arabicPeriod"/>
            </a:pPr>
            <a:r>
              <a:rPr lang="en-US" sz="2800" dirty="0"/>
              <a:t>Professional and Outside Resources</a:t>
            </a:r>
          </a:p>
          <a:p>
            <a:pPr marL="457200" indent="-457200">
              <a:buFont typeface="+mj-lt"/>
              <a:buAutoNum type="arabicPeriod"/>
            </a:pPr>
            <a:r>
              <a:rPr lang="en-US" sz="2800" dirty="0"/>
              <a:t>Social Media and Podcasts</a:t>
            </a:r>
          </a:p>
          <a:p>
            <a:pPr marL="457200" indent="-457200">
              <a:buFont typeface="+mj-lt"/>
              <a:buAutoNum type="arabicPeriod"/>
            </a:pPr>
            <a:r>
              <a:rPr lang="en-US" sz="2800" dirty="0"/>
              <a:t>Guest Speakers</a:t>
            </a:r>
          </a:p>
          <a:p>
            <a:pPr marL="0" indent="0">
              <a:buNone/>
            </a:pPr>
            <a:endParaRPr lang="en-US" dirty="0"/>
          </a:p>
          <a:p>
            <a:pPr marL="0" indent="0">
              <a:buNone/>
            </a:pPr>
            <a:r>
              <a:rPr lang="en-US" dirty="0"/>
              <a:t>* Not a fully inclusive list—just ideas to help inspire you to integrate ESG into your classroom!</a:t>
            </a:r>
          </a:p>
          <a:p>
            <a:pPr marL="457200" indent="-457200">
              <a:buFont typeface="+mj-lt"/>
              <a:buAutoNum type="arabicPeriod"/>
            </a:pPr>
            <a:endParaRPr lang="en-US" dirty="0"/>
          </a:p>
        </p:txBody>
      </p:sp>
    </p:spTree>
    <p:extLst>
      <p:ext uri="{BB962C8B-B14F-4D97-AF65-F5344CB8AC3E}">
        <p14:creationId xmlns:p14="http://schemas.microsoft.com/office/powerpoint/2010/main" val="238899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r>
              <a:rPr lang="en-US" sz="2400" dirty="0"/>
              <a:t>There are a variety of case studies from both academic and professional resources that can be integrated into the classroom.</a:t>
            </a:r>
          </a:p>
          <a:p>
            <a:pPr marL="457200" indent="-457200" fontAlgn="base">
              <a:buFont typeface="+mj-lt"/>
              <a:buAutoNum type="arabicPeriod"/>
            </a:pPr>
            <a:r>
              <a:rPr lang="en-US" sz="1800" dirty="0"/>
              <a:t>Youngman, Julia Furr, Megan F. Hess, and Elicia P. </a:t>
            </a:r>
            <a:r>
              <a:rPr lang="en-US" sz="1800" dirty="0" err="1"/>
              <a:t>Cowins</a:t>
            </a:r>
            <a:r>
              <a:rPr lang="en-US" sz="1800" dirty="0"/>
              <a:t>. 2022. “Managing and Disclosing Environmental Risks: A Tale of Two Utilities.” </a:t>
            </a:r>
            <a:r>
              <a:rPr lang="en-US" sz="1800" i="1" dirty="0"/>
              <a:t>Issues in Accounting Education</a:t>
            </a:r>
            <a:r>
              <a:rPr lang="en-US" sz="1800" dirty="0"/>
              <a:t> 37 (3): 59–71. doi:10.2308/ISSUES-18-098.</a:t>
            </a:r>
          </a:p>
          <a:p>
            <a:pPr marL="749808" lvl="1" indent="-457200" fontAlgn="base">
              <a:buFont typeface="+mj-lt"/>
              <a:buAutoNum type="arabicPeriod"/>
            </a:pPr>
            <a:endParaRPr lang="en-US" sz="1050" dirty="0"/>
          </a:p>
          <a:p>
            <a:pPr marL="578358" lvl="1" indent="-285750" fontAlgn="base"/>
            <a:r>
              <a:rPr lang="en-US" dirty="0"/>
              <a:t>Introduction to the topic of contingent liabilities by examining the actual management decisions of two energy companies facing increased regulatory scrutiny over the environmental risks associated with coal ash.</a:t>
            </a:r>
          </a:p>
          <a:p>
            <a:pPr marL="578358" lvl="1" indent="-285750" fontAlgn="base"/>
            <a:r>
              <a:rPr lang="en-US" dirty="0"/>
              <a:t>Learning Objectives: (1) research and summarizing guidance; (2) assessing a company’s decision regarding recognition and disclosure of environmental liabilities; (3) accounting for AROs; and (4) articulating the ethical implications of management and environmental risk disclosures from a stakeholder perspective.</a:t>
            </a:r>
          </a:p>
          <a:p>
            <a:pPr marL="578358" lvl="1" indent="-285750" fontAlgn="base"/>
            <a:r>
              <a:rPr lang="en-US" dirty="0"/>
              <a:t>Intermediate accounting</a:t>
            </a:r>
          </a:p>
          <a:p>
            <a:pPr marL="578358" lvl="1" indent="-285750" fontAlgn="base"/>
            <a:endParaRPr lang="en-US" dirty="0"/>
          </a:p>
        </p:txBody>
      </p:sp>
    </p:spTree>
    <p:extLst>
      <p:ext uri="{BB962C8B-B14F-4D97-AF65-F5344CB8AC3E}">
        <p14:creationId xmlns:p14="http://schemas.microsoft.com/office/powerpoint/2010/main" val="82753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457200" indent="-457200" fontAlgn="base">
              <a:buFont typeface="+mj-lt"/>
              <a:buAutoNum type="arabicPeriod" startAt="2"/>
            </a:pPr>
            <a:r>
              <a:rPr lang="en-US" dirty="0"/>
              <a:t>Peters, Matt D. 2022. “The Solar Panels Business Case: A Management Accounting Instructional Resource.” </a:t>
            </a:r>
            <a:r>
              <a:rPr lang="en-US" i="1" dirty="0"/>
              <a:t>Issues in Accounting Education</a:t>
            </a:r>
            <a:r>
              <a:rPr lang="en-US" dirty="0"/>
              <a:t> 37 (3): 141–67. doi:10.2308/ISSUES-2019-503.</a:t>
            </a:r>
          </a:p>
          <a:p>
            <a:pPr marL="457200" indent="-457200" fontAlgn="base">
              <a:buFont typeface="+mj-lt"/>
              <a:buAutoNum type="arabicPeriod" startAt="2"/>
            </a:pPr>
            <a:endParaRPr lang="en-US" sz="100" dirty="0"/>
          </a:p>
          <a:p>
            <a:pPr marL="578358" lvl="1" indent="-285750" fontAlgn="base"/>
            <a:r>
              <a:rPr lang="en-US" dirty="0"/>
              <a:t>Capital expenditure analysis and communication regarding grocery chain solar panel installment.</a:t>
            </a:r>
          </a:p>
          <a:p>
            <a:pPr marL="578358" lvl="1" indent="-285750" fontAlgn="base"/>
            <a:endParaRPr lang="en-US" sz="1400" dirty="0"/>
          </a:p>
          <a:p>
            <a:pPr marL="578358" lvl="1" indent="-285750" fontAlgn="base"/>
            <a:r>
              <a:rPr lang="en-US" dirty="0"/>
              <a:t>Three parts: (1) Prepare financial model with discounted cash flow method using Excel to analyze incremental capital expenditures, costs, profit impacts, and carbon dioxide emission savings; (2) Communicate the financial model using Word; and (3) present analysis using PowerPoint. </a:t>
            </a:r>
          </a:p>
          <a:p>
            <a:pPr marL="578358" lvl="1" indent="-285750" fontAlgn="base"/>
            <a:endParaRPr lang="en-US" sz="1200" dirty="0"/>
          </a:p>
          <a:p>
            <a:pPr marL="578358" lvl="1" indent="-285750" fontAlgn="base"/>
            <a:r>
              <a:rPr lang="en-US" dirty="0"/>
              <a:t>Undergraduate and graduate management accounting courses. </a:t>
            </a:r>
          </a:p>
          <a:p>
            <a:pPr lvl="1" fontAlgn="base"/>
            <a:endParaRPr lang="en-US" dirty="0"/>
          </a:p>
          <a:p>
            <a:pPr lvl="1" fontAlgn="base"/>
            <a:endParaRPr lang="en-US" dirty="0"/>
          </a:p>
          <a:p>
            <a:pPr marL="578358" lvl="1" indent="-285750" fontAlgn="base"/>
            <a:endParaRPr lang="en-US" dirty="0"/>
          </a:p>
        </p:txBody>
      </p:sp>
    </p:spTree>
    <p:extLst>
      <p:ext uri="{BB962C8B-B14F-4D97-AF65-F5344CB8AC3E}">
        <p14:creationId xmlns:p14="http://schemas.microsoft.com/office/powerpoint/2010/main" val="71336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457200" indent="-457200" fontAlgn="base">
              <a:buFont typeface="+mj-lt"/>
              <a:buAutoNum type="arabicPeriod" startAt="3"/>
            </a:pPr>
            <a:r>
              <a:rPr lang="en-US" dirty="0" err="1"/>
              <a:t>Bremser</a:t>
            </a:r>
            <a:r>
              <a:rPr lang="en-US" dirty="0"/>
              <a:t>, Wayne G., Eva K. </a:t>
            </a:r>
            <a:r>
              <a:rPr lang="en-US" dirty="0" err="1"/>
              <a:t>Jermakowicz</a:t>
            </a:r>
            <a:r>
              <a:rPr lang="en-US" dirty="0"/>
              <a:t>, and Alan </a:t>
            </a:r>
            <a:r>
              <a:rPr lang="en-US" dirty="0" err="1"/>
              <a:t>Reinstein</a:t>
            </a:r>
            <a:r>
              <a:rPr lang="en-US" dirty="0"/>
              <a:t>. 2022. “Sustainability Reporting Insights: The Case of Ford Motor Company.” </a:t>
            </a:r>
            <a:r>
              <a:rPr lang="en-US" i="1" dirty="0"/>
              <a:t>Issues in Accounting Education</a:t>
            </a:r>
            <a:r>
              <a:rPr lang="en-US" dirty="0"/>
              <a:t> 37 (1): 125–39. doi:10.2308/ISSUES-18-032.</a:t>
            </a:r>
          </a:p>
          <a:p>
            <a:pPr fontAlgn="base"/>
            <a:endParaRPr lang="en-US" sz="300" dirty="0"/>
          </a:p>
          <a:p>
            <a:pPr lvl="1" fontAlgn="base"/>
            <a:r>
              <a:rPr lang="en-US" dirty="0"/>
              <a:t>Learning objectives: (1) Explain concept of materiality in sustainability reporting; (2) Describe sustainability reporting requirements under GRI and SASB standards; (3) Evaluate differences in sustainability reporting choices between industry competitors; (4) Discuss motivations and challenges for preparers in regards to material sustainability issues; and (5) explain how investors and stakeholders can utilize sustainability reports.</a:t>
            </a:r>
          </a:p>
          <a:p>
            <a:pPr lvl="1" fontAlgn="base"/>
            <a:endParaRPr lang="en-US" dirty="0"/>
          </a:p>
          <a:p>
            <a:pPr lvl="1" fontAlgn="base"/>
            <a:r>
              <a:rPr lang="en-US" dirty="0"/>
              <a:t> Intermediate, advanced, or international accounting courses</a:t>
            </a:r>
          </a:p>
          <a:p>
            <a:pPr lvl="1" fontAlgn="base"/>
            <a:endParaRPr lang="en-US" dirty="0"/>
          </a:p>
          <a:p>
            <a:pPr lvl="1" fontAlgn="base"/>
            <a:endParaRPr lang="en-US" dirty="0"/>
          </a:p>
          <a:p>
            <a:pPr lvl="1" fontAlgn="base"/>
            <a:endParaRPr lang="en-US" dirty="0"/>
          </a:p>
          <a:p>
            <a:pPr lvl="1" fontAlgn="base"/>
            <a:endParaRPr lang="en-US" dirty="0"/>
          </a:p>
          <a:p>
            <a:pPr marL="578358" lvl="1" indent="-285750" fontAlgn="base"/>
            <a:endParaRPr lang="en-US" dirty="0"/>
          </a:p>
        </p:txBody>
      </p:sp>
    </p:spTree>
    <p:extLst>
      <p:ext uri="{BB962C8B-B14F-4D97-AF65-F5344CB8AC3E}">
        <p14:creationId xmlns:p14="http://schemas.microsoft.com/office/powerpoint/2010/main" val="341973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D841-1039-4660-9875-FF374425C065}"/>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37D5D747-6641-4AAE-9DE5-24D920CDCF8F}"/>
              </a:ext>
            </a:extLst>
          </p:cNvPr>
          <p:cNvSpPr>
            <a:spLocks noGrp="1"/>
          </p:cNvSpPr>
          <p:nvPr>
            <p:ph idx="1"/>
          </p:nvPr>
        </p:nvSpPr>
        <p:spPr>
          <a:xfrm>
            <a:off x="1097279" y="1845734"/>
            <a:ext cx="10706793" cy="4422062"/>
          </a:xfrm>
        </p:spPr>
        <p:txBody>
          <a:bodyPr>
            <a:normAutofit/>
          </a:bodyPr>
          <a:lstStyle/>
          <a:p>
            <a:pPr marL="457200" indent="-457200" fontAlgn="base">
              <a:buFont typeface="+mj-lt"/>
              <a:buAutoNum type="arabicPeriod" startAt="4"/>
            </a:pPr>
            <a:r>
              <a:rPr lang="en-US" dirty="0"/>
              <a:t>Grimm, Stephanie D. 2021. “Junkyard Planet: Using Stories to Teach Managerial Accounting with a Sustainability Theme.” </a:t>
            </a:r>
            <a:r>
              <a:rPr lang="en-US" i="1" dirty="0"/>
              <a:t>Issues in Accounting Education</a:t>
            </a:r>
            <a:r>
              <a:rPr lang="en-US" dirty="0"/>
              <a:t> 36 (4): 253–80. doi:10.2308/ISSUES-19-063.</a:t>
            </a:r>
          </a:p>
          <a:p>
            <a:pPr marL="457200" indent="-457200" fontAlgn="base">
              <a:buFont typeface="+mj-lt"/>
              <a:buAutoNum type="arabicPeriod" startAt="3"/>
            </a:pPr>
            <a:endParaRPr lang="en-US" sz="300" dirty="0"/>
          </a:p>
          <a:p>
            <a:pPr lvl="1" fontAlgn="base"/>
            <a:r>
              <a:rPr lang="en-US" dirty="0"/>
              <a:t>Discusses how sustainability was integrated into an accounting class using Adam Minter’s (2013) book </a:t>
            </a:r>
            <a:r>
              <a:rPr lang="en-US" i="1" dirty="0"/>
              <a:t>Junkyard Planet.</a:t>
            </a:r>
          </a:p>
          <a:p>
            <a:pPr lvl="1" fontAlgn="base"/>
            <a:r>
              <a:rPr lang="en-US" dirty="0"/>
              <a:t>Learning objectives: (1) Explain the differences between financial accounting and managerial accounting; (2) Classify costs as fixed, variable, or mixed; (3) trace flow costs; (4) CVP analysis; (5) Distinguish amongst costing methods; (6) Prepare master budget; (7) Prepare flexible budget; (8) Use standard costing to prepare variance analysis; (9) Prepare and interpret segment reports; (10) Use relevant cost data for strategic-decision making; (11) Apply managerial accounting concepts to the for-profit reuse and recycling industry; (12) Evaluate decisions related to costs and profitability from a sustainability and managerial accounting perspective; (13) Interpret economic data that influence the global markets for recycling; and (14) Describe how sustainability can be interwoven into the budget and planning process of organizations to decrease costs and increase profitability. </a:t>
            </a:r>
          </a:p>
          <a:p>
            <a:pPr lvl="1" fontAlgn="base"/>
            <a:endParaRPr lang="en-US" sz="1050" dirty="0"/>
          </a:p>
          <a:p>
            <a:pPr lvl="1" fontAlgn="base"/>
            <a:r>
              <a:rPr lang="en-US" dirty="0"/>
              <a:t> Managerial accounting courses</a:t>
            </a:r>
          </a:p>
          <a:p>
            <a:pPr lvl="1" fontAlgn="base"/>
            <a:endParaRPr lang="en-US" dirty="0"/>
          </a:p>
          <a:p>
            <a:pPr lvl="1" fontAlgn="base"/>
            <a:endParaRPr lang="en-US" dirty="0"/>
          </a:p>
          <a:p>
            <a:pPr lvl="1" fontAlgn="base"/>
            <a:endParaRPr lang="en-US" dirty="0"/>
          </a:p>
          <a:p>
            <a:pPr lvl="1" fontAlgn="base"/>
            <a:endParaRPr lang="en-US" dirty="0"/>
          </a:p>
          <a:p>
            <a:pPr marL="578358" lvl="1" indent="-285750" fontAlgn="base"/>
            <a:endParaRPr lang="en-US" dirty="0"/>
          </a:p>
        </p:txBody>
      </p:sp>
    </p:spTree>
    <p:extLst>
      <p:ext uri="{BB962C8B-B14F-4D97-AF65-F5344CB8AC3E}">
        <p14:creationId xmlns:p14="http://schemas.microsoft.com/office/powerpoint/2010/main" val="41063843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2DE74956182441877A56F80E7B3301" ma:contentTypeVersion="16" ma:contentTypeDescription="Create a new document." ma:contentTypeScope="" ma:versionID="3267074a91b4d96d70f5c0dbf6ea5222">
  <xsd:schema xmlns:xsd="http://www.w3.org/2001/XMLSchema" xmlns:xs="http://www.w3.org/2001/XMLSchema" xmlns:p="http://schemas.microsoft.com/office/2006/metadata/properties" xmlns:ns1="http://schemas.microsoft.com/sharepoint/v3" xmlns:ns3="46d2545f-ef7b-4d26-b289-8e2cc165e4c9" xmlns:ns4="5ae806fc-2bfa-4637-8b02-9a4bb5372bc1" targetNamespace="http://schemas.microsoft.com/office/2006/metadata/properties" ma:root="true" ma:fieldsID="2b16ba6a3e53bd7cdf0bb95d2f0f1717" ns1:_="" ns3:_="" ns4:_="">
    <xsd:import namespace="http://schemas.microsoft.com/sharepoint/v3"/>
    <xsd:import namespace="46d2545f-ef7b-4d26-b289-8e2cc165e4c9"/>
    <xsd:import namespace="5ae806fc-2bfa-4637-8b02-9a4bb5372b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d2545f-ef7b-4d26-b289-8e2cc165e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e806fc-2bfa-4637-8b02-9a4bb5372bc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DB8754-038C-49F2-98BF-F6D31F9BAA42}">
  <ds:schemaRefs>
    <ds:schemaRef ds:uri="http://purl.org/dc/elements/1.1/"/>
    <ds:schemaRef ds:uri="46d2545f-ef7b-4d26-b289-8e2cc165e4c9"/>
    <ds:schemaRef ds:uri="http://schemas.microsoft.com/office/2006/metadata/properties"/>
    <ds:schemaRef ds:uri="http://purl.org/dc/terms/"/>
    <ds:schemaRef ds:uri="5ae806fc-2bfa-4637-8b02-9a4bb5372bc1"/>
    <ds:schemaRef ds:uri="http://schemas.microsoft.com/sharepoint/v3"/>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E1AF19A-27DB-47E2-BF14-2F2ACEC0EC74}">
  <ds:schemaRefs>
    <ds:schemaRef ds:uri="http://schemas.microsoft.com/sharepoint/v3/contenttype/forms"/>
  </ds:schemaRefs>
</ds:datastoreItem>
</file>

<file path=customXml/itemProps3.xml><?xml version="1.0" encoding="utf-8"?>
<ds:datastoreItem xmlns:ds="http://schemas.openxmlformats.org/officeDocument/2006/customXml" ds:itemID="{DC727458-1C45-4B9F-9B5C-F2CA90313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d2545f-ef7b-4d26-b289-8e2cc165e4c9"/>
    <ds:schemaRef ds:uri="5ae806fc-2bfa-4637-8b02-9a4bb5372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1042</TotalTime>
  <Words>2058</Words>
  <Application>Microsoft Macintosh PowerPoint</Application>
  <PresentationFormat>Widescreen</PresentationFormat>
  <Paragraphs>185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Calibri Light</vt:lpstr>
      <vt:lpstr>Retrospect</vt:lpstr>
      <vt:lpstr>How can accounting educators integrating environmental, social, and governance (ESG) topics into the classroom?  </vt:lpstr>
      <vt:lpstr>Importance of ESG - Industry</vt:lpstr>
      <vt:lpstr>Importance of ESG - Academia</vt:lpstr>
      <vt:lpstr>Ways to Integrate ESG into the Classroom</vt:lpstr>
      <vt:lpstr>Ways to Integrate ESG into the Classroom</vt:lpstr>
      <vt:lpstr>Case Studies</vt:lpstr>
      <vt:lpstr>Case Studies</vt:lpstr>
      <vt:lpstr>Case Studies</vt:lpstr>
      <vt:lpstr>Case Studies</vt:lpstr>
      <vt:lpstr>Case Studies</vt:lpstr>
      <vt:lpstr>Case Studies</vt:lpstr>
      <vt:lpstr>ESG/Sustainability Projects</vt:lpstr>
      <vt:lpstr>Certifications/Certificates</vt:lpstr>
      <vt:lpstr>Certifications/Certificates</vt:lpstr>
      <vt:lpstr>Professional Resources and Outside Readings </vt:lpstr>
      <vt:lpstr>Professional and Outside Resources</vt:lpstr>
      <vt:lpstr>Professional and Outside Resources</vt:lpstr>
      <vt:lpstr>Professional Resources and Outside Readings </vt:lpstr>
      <vt:lpstr>Professional Resources and Outside Readings </vt:lpstr>
      <vt:lpstr>Social Media and Podcasts</vt:lpstr>
      <vt:lpstr>Guest Speakers</vt:lpstr>
      <vt:lpstr>Be Creative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accounting educators integrating environmental, social, and governance (ESG) topics into the classroom?</dc:title>
  <dc:creator>Ms. Ashley L. Stampone</dc:creator>
  <cp:lastModifiedBy>Veronica Paz</cp:lastModifiedBy>
  <cp:revision>17</cp:revision>
  <dcterms:created xsi:type="dcterms:W3CDTF">2022-10-21T20:06:04Z</dcterms:created>
  <dcterms:modified xsi:type="dcterms:W3CDTF">2022-10-22T13:44:01Z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0x010100C82DE74956182441877A56F80E7B3301</vt:lpwstr>
  </property>
</Properties>
</file>