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3" r:id="rId5"/>
    <p:sldId id="257" r:id="rId6"/>
    <p:sldId id="260" r:id="rId7"/>
    <p:sldId id="264" r:id="rId8"/>
    <p:sldId id="262" r:id="rId9"/>
    <p:sldId id="265" r:id="rId10"/>
    <p:sldId id="276" r:id="rId11"/>
    <p:sldId id="266" r:id="rId12"/>
    <p:sldId id="267" r:id="rId13"/>
    <p:sldId id="268" r:id="rId14"/>
    <p:sldId id="269" r:id="rId15"/>
    <p:sldId id="273" r:id="rId16"/>
    <p:sldId id="275" r:id="rId17"/>
    <p:sldId id="272" r:id="rId18"/>
    <p:sldId id="274" r:id="rId19"/>
    <p:sldId id="281" r:id="rId20"/>
    <p:sldId id="282" r:id="rId21"/>
    <p:sldId id="285" r:id="rId22"/>
    <p:sldId id="277" r:id="rId23"/>
    <p:sldId id="279" r:id="rId24"/>
    <p:sldId id="280" r:id="rId25"/>
    <p:sldId id="284" r:id="rId26"/>
    <p:sldId id="278" r:id="rId27"/>
    <p:sldId id="283" r:id="rId28"/>
    <p:sldId id="270" r:id="rId29"/>
    <p:sldId id="271" r:id="rId30"/>
    <p:sldId id="28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5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6" autoAdjust="0"/>
    <p:restoredTop sz="84626"/>
  </p:normalViewPr>
  <p:slideViewPr>
    <p:cSldViewPr snapToGrid="0">
      <p:cViewPr varScale="1">
        <p:scale>
          <a:sx n="146" d="100"/>
          <a:sy n="146" d="100"/>
        </p:scale>
        <p:origin x="184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ECFC5E5-7CE2-0F40-93DC-911B1E3654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168" b="38372"/>
          <a:stretch/>
        </p:blipFill>
        <p:spPr>
          <a:xfrm>
            <a:off x="7924800" y="3"/>
            <a:ext cx="4267200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7D9781-8A14-41C2-BACD-4380FDE919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Click to insert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3F452-C46B-4B3A-8EEC-FADC686C2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2B353-B968-4C26-9195-ECDEBBAA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3BE7-E80C-4D5C-8EB8-295547A75DAE}" type="datetimeFigureOut">
              <a:rPr lang="en-US" smtClean="0"/>
              <a:t>9/24/21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472C9-200B-4ABB-B686-1BCAACC87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C6312-F216-45F1-A03D-36119C4B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695-B233-4887-BF2C-7F3BB78C8EB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7D19C7-AABD-5C4F-8150-7A9B8BE167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8" y="6356350"/>
            <a:ext cx="919725" cy="365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4014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D3A05A6B-9B8F-6442-AAE0-C6AEEEFC0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168" b="38372"/>
          <a:stretch/>
        </p:blipFill>
        <p:spPr>
          <a:xfrm>
            <a:off x="7924800" y="3"/>
            <a:ext cx="4267200" cy="685799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6823C2-4445-C94C-870F-7AD3C16D2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3BE7-E80C-4D5C-8EB8-295547A75DAE}" type="datetimeFigureOut">
              <a:rPr lang="en-US" smtClean="0"/>
              <a:pPr/>
              <a:t>9/24/21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60DD90-1844-8540-80EF-5F7D2C333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E5D7D9-EBE3-364E-B732-13B8342D0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695-B233-4887-BF2C-7F3BB78C8EB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8B9A9E11-04E1-9E44-84E7-3CF46AE5D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46888" y="269875"/>
            <a:ext cx="5783371" cy="590232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0EBFF6B-81BD-814A-B1D4-98573343A9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7389" y="269877"/>
            <a:ext cx="5590667" cy="2820797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3087B1AE-D78A-A248-8145-0F228BF3EA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7389" y="3351406"/>
            <a:ext cx="5590667" cy="2820797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3FFF10-3D70-6E4D-8722-78F95EC314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8" y="6356350"/>
            <a:ext cx="919725" cy="365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208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A5CE344-D670-6F46-A21E-FB65A76EC1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insert full-screen picture</a:t>
            </a:r>
          </a:p>
        </p:txBody>
      </p:sp>
    </p:spTree>
    <p:extLst>
      <p:ext uri="{BB962C8B-B14F-4D97-AF65-F5344CB8AC3E}">
        <p14:creationId xmlns:p14="http://schemas.microsoft.com/office/powerpoint/2010/main" val="3497590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1C5C06-2DF9-D049-A6B2-04F61D3972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7D2C4B-B5D7-479A-9B0C-31DD325D4D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1248" y="1664208"/>
            <a:ext cx="10515600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43BD4A-33EE-45CE-AB4A-75B9E32588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032504"/>
            <a:ext cx="10515600" cy="115214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CF198-BDD9-4152-8D3C-53043EA25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74931" y="5894265"/>
            <a:ext cx="14371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5C3BE7-E80C-4D5C-8EB8-295547A75DAE}" type="datetimeFigureOut">
              <a:rPr lang="en-US" smtClean="0"/>
              <a:pPr/>
              <a:t>9/24/21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D4660-DB06-4FBE-B73A-F03B9B071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79541" y="5893230"/>
            <a:ext cx="302927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D7523-8013-4431-9915-BB8899283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6034" y="5893230"/>
            <a:ext cx="137081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EDB695-B233-4887-BF2C-7F3BB78C8EB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EFD232-0A3C-6A49-8C5A-A52910167A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66" y="5594103"/>
            <a:ext cx="1733093" cy="68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3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A7C493-589C-C841-AC42-8215ACB32B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4C0F03-81DE-40F6-8B2B-165F97389D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07410"/>
            <a:ext cx="10515600" cy="1865679"/>
          </a:xfrm>
        </p:spPr>
        <p:txBody>
          <a:bodyPr anchor="t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section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EFF09-B482-4C53-9C14-844079885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907794"/>
            <a:ext cx="105156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1339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12962677-F35E-5A44-9730-6B7FBC62D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168" b="38372"/>
          <a:stretch/>
        </p:blipFill>
        <p:spPr>
          <a:xfrm>
            <a:off x="7924800" y="3"/>
            <a:ext cx="4267200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D70542-BAD9-4527-8274-72EFC3485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ED776-5EF1-40ED-8122-D5295FDD5E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23B4FA-5FF7-49AD-B9DD-8E9CD27F8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64BAF7-BFF1-4B48-9B36-E73186854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3BE7-E80C-4D5C-8EB8-295547A75DAE}" type="datetimeFigureOut">
              <a:rPr lang="en-US" smtClean="0"/>
              <a:t>9/24/21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C6FD7A-B770-489E-9D65-43C10BFA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52CEAE-2949-49FA-9F6D-C60B6553A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695-B233-4887-BF2C-7F3BB78C8EB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BB9DFD-786E-2847-9F8A-6E23BBAB3D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8" y="6356350"/>
            <a:ext cx="919725" cy="365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4410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950FA805-C5EA-8D4A-89BB-A1B060D922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168" b="38372"/>
          <a:stretch/>
        </p:blipFill>
        <p:spPr>
          <a:xfrm>
            <a:off x="7924800" y="3"/>
            <a:ext cx="4267200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49E802-5479-4E91-8145-E11CCBBE4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F94A8-D1EC-428C-B43C-4F8E52384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F5AFD-307B-427D-8FA0-E37F8990B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8C8B95-B621-4AB9-BED5-238004F902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0B85C5-7749-4B64-A0F0-69294B6CEA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971985-2DE0-4FC9-B144-EF1F8FF7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3BE7-E80C-4D5C-8EB8-295547A75DAE}" type="datetimeFigureOut">
              <a:rPr lang="en-US" smtClean="0"/>
              <a:t>9/24/21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D19645-E376-447C-B18A-2A4EA8854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809BCB-31B7-4751-8EAF-AA50DD1CC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695-B233-4887-BF2C-7F3BB78C8EB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2CDBD5-A7DA-864D-922B-6E499FDDB9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8" y="6356350"/>
            <a:ext cx="919725" cy="365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8365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7C0B1895-DF97-EC4E-82DD-352630A874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168" b="38372"/>
          <a:stretch/>
        </p:blipFill>
        <p:spPr>
          <a:xfrm>
            <a:off x="7924800" y="3"/>
            <a:ext cx="4267200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CF7CDE-623B-4B66-AA24-6CBE9B642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E25B4-E103-42F4-8503-0786F3BD3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00C98A-4325-4A4F-BE9C-2A7D4E089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9063E-E048-4D9F-B091-97298D713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3BE7-E80C-4D5C-8EB8-295547A75DAE}" type="datetimeFigureOut">
              <a:rPr lang="en-US" smtClean="0"/>
              <a:t>9/24/21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37E77-66B9-4D08-8DAC-5715DD472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638A1-F14D-4936-AC8C-1D3B59B46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695-B233-4887-BF2C-7F3BB78C8EB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E6EA25-A469-4146-BDB1-D2601BC7EF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8" y="6356350"/>
            <a:ext cx="919725" cy="365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1217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4BC3EF-3EA9-E744-BABE-07C0A5546949}"/>
              </a:ext>
            </a:extLst>
          </p:cNvPr>
          <p:cNvSpPr/>
          <p:nvPr userDrawn="1"/>
        </p:nvSpPr>
        <p:spPr>
          <a:xfrm>
            <a:off x="6099048" y="0"/>
            <a:ext cx="6099048" cy="6858000"/>
          </a:xfrm>
          <a:prstGeom prst="rect">
            <a:avLst/>
          </a:prstGeom>
          <a:solidFill>
            <a:srgbClr val="5A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414A10-C669-6549-A1EF-76C7953061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8" y="6356350"/>
            <a:ext cx="919725" cy="365760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A35792-033C-0B42-A6E6-BCF85424BC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69501" y="5841999"/>
            <a:ext cx="2222500" cy="1016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EB3D25-65B6-46A2-8EE9-4CF25DE6E4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9048" y="0"/>
            <a:ext cx="6099048" cy="6858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74832-7E8D-4469-A2B3-ACA6209E3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3BE7-E80C-4D5C-8EB8-295547A75DAE}" type="datetimeFigureOut">
              <a:rPr lang="en-US" smtClean="0"/>
              <a:t>9/24/21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4021A-A03E-4E8B-A2F8-FE7B0E798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6042F4-6D58-4230-8F98-EF0FC7EC3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695-B233-4887-BF2C-7F3BB78C8EBC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402D6F-433C-4853-A9A9-0AFEADB76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004959" cy="38115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C760ED-C6E0-4BB0-BFD5-A83E3DB89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5004959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slide title</a:t>
            </a:r>
          </a:p>
        </p:txBody>
      </p:sp>
    </p:spTree>
    <p:extLst>
      <p:ext uri="{BB962C8B-B14F-4D97-AF65-F5344CB8AC3E}">
        <p14:creationId xmlns:p14="http://schemas.microsoft.com/office/powerpoint/2010/main" val="1979715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308EF8D4-E7CC-944C-B26A-C90FBFD21F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168" b="38372"/>
          <a:stretch/>
        </p:blipFill>
        <p:spPr>
          <a:xfrm>
            <a:off x="7924800" y="3"/>
            <a:ext cx="4267200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AD5E22-B959-4B5E-A82E-A3EA5514A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404DCF-3D69-461A-A65A-D1DC13111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3BE7-E80C-4D5C-8EB8-295547A75DAE}" type="datetimeFigureOut">
              <a:rPr lang="en-US" smtClean="0"/>
              <a:t>9/24/21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6819A5-4CBC-4639-81D8-4C116B788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919AC1-069A-48C5-B1D4-FC07630A2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695-B233-4887-BF2C-7F3BB78C8EB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DBF7BC-BC7A-5248-B04A-EDBD69E124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8" y="6356350"/>
            <a:ext cx="919725" cy="365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9535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B816E31-77FA-8949-8661-38BF60CB0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168" b="38372"/>
          <a:stretch/>
        </p:blipFill>
        <p:spPr>
          <a:xfrm>
            <a:off x="7924800" y="3"/>
            <a:ext cx="4267200" cy="685799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744649-15FC-4A75-869D-722F2242C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3BE7-E80C-4D5C-8EB8-295547A75DAE}" type="datetimeFigureOut">
              <a:rPr lang="en-US" smtClean="0"/>
              <a:t>9/24/21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4ED3A8-5E75-473A-AFB8-0C9C10876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EB949-22D7-473F-AD11-37456B660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695-B233-4887-BF2C-7F3BB78C8EB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95AA7-1587-7A44-B6E7-4AAE93B26F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8" y="6356350"/>
            <a:ext cx="919725" cy="365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4624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D274CE-68B4-4471-88A1-7A2F06A41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EB173B-AA29-42AE-B63E-363191608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C3A81-A3FB-407B-9CF7-A752016010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1248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bg2"/>
                </a:solidFill>
                <a:latin typeface="Franklin Gothic Demi" panose="020B0603020102020204" pitchFamily="34" charset="0"/>
              </a:defRPr>
            </a:lvl1pPr>
          </a:lstStyle>
          <a:p>
            <a:fld id="{DB5C3BE7-E80C-4D5C-8EB8-295547A75DAE}" type="datetimeFigureOut">
              <a:rPr lang="en-US" smtClean="0"/>
              <a:pPr/>
              <a:t>9/24/21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CF0FC-C65B-460D-AB67-064DEA95DA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28035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bg2"/>
                </a:solidFill>
                <a:latin typeface="Franklin Gothic Demi" panose="020B060302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4809D-D249-4D5C-A9E2-7E6FF603C0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986" y="6356352"/>
            <a:ext cx="1370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2"/>
                </a:solidFill>
                <a:latin typeface="Franklin Gothic Demi" panose="020B0603020102020204" pitchFamily="34" charset="0"/>
              </a:defRPr>
            </a:lvl1pPr>
          </a:lstStyle>
          <a:p>
            <a:fld id="{A9EDB695-B233-4887-BF2C-7F3BB78C8E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50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4" r:id="rId8"/>
    <p:sldLayoutId id="2147483655" r:id="rId9"/>
    <p:sldLayoutId id="2147483659" r:id="rId10"/>
    <p:sldLayoutId id="214748365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2"/>
          </a:solidFill>
          <a:latin typeface="Franklin Gothic Demi" panose="020B060302010202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create.kahoot.it/my-library/kahoots/e5d680da-ff77-4873-b54a-0d3ca2b49f43" TargetMode="Externa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uWAcAX8bgAs" TargetMode="External"/><Relationship Id="rId3" Type="http://schemas.openxmlformats.org/officeDocument/2006/relationships/hyperlink" Target="https://piktochart.com/" TargetMode="External"/><Relationship Id="rId7" Type="http://schemas.openxmlformats.org/officeDocument/2006/relationships/hyperlink" Target="https://go.playposit.com/" TargetMode="External"/><Relationship Id="rId2" Type="http://schemas.openxmlformats.org/officeDocument/2006/relationships/hyperlink" Target="https://www.canva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earpod.com/" TargetMode="External"/><Relationship Id="rId5" Type="http://schemas.openxmlformats.org/officeDocument/2006/relationships/hyperlink" Target="https://www.youtube.com/watch?v=-L62wAxCzEM&amp;vl=en-US" TargetMode="External"/><Relationship Id="rId4" Type="http://schemas.openxmlformats.org/officeDocument/2006/relationships/hyperlink" Target="http://www.edpuzzle.com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screencast-o-matic.com/" TargetMode="External"/><Relationship Id="rId2" Type="http://schemas.openxmlformats.org/officeDocument/2006/relationships/hyperlink" Target="https://support.zoom.us/hc/en-us/articles/203741855-Cloud-recordin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upport.apple.com/en-us/HT210430" TargetMode="External"/><Relationship Id="rId5" Type="http://schemas.openxmlformats.org/officeDocument/2006/relationships/hyperlink" Target="https://biteable.com/team/" TargetMode="External"/><Relationship Id="rId4" Type="http://schemas.openxmlformats.org/officeDocument/2006/relationships/hyperlink" Target="https://screencast-o-matic.com/tutorials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fontawesome.com/" TargetMode="External"/><Relationship Id="rId13" Type="http://schemas.openxmlformats.org/officeDocument/2006/relationships/hyperlink" Target="https://www.freepik.com/" TargetMode="External"/><Relationship Id="rId18" Type="http://schemas.openxmlformats.org/officeDocument/2006/relationships/hyperlink" Target="https://www.vecteezy.com/" TargetMode="External"/><Relationship Id="rId3" Type="http://schemas.openxmlformats.org/officeDocument/2006/relationships/hyperlink" Target="https://material.io/design/color/the-color-system.html#tools-for-picking-colors" TargetMode="External"/><Relationship Id="rId7" Type="http://schemas.openxmlformats.org/officeDocument/2006/relationships/hyperlink" Target="https://feathericons.com/" TargetMode="External"/><Relationship Id="rId12" Type="http://schemas.openxmlformats.org/officeDocument/2006/relationships/hyperlink" Target="https://www.flickr.com/creativecommons/" TargetMode="External"/><Relationship Id="rId17" Type="http://schemas.openxmlformats.org/officeDocument/2006/relationships/hyperlink" Target="https://unsplash.com/" TargetMode="External"/><Relationship Id="rId2" Type="http://schemas.openxmlformats.org/officeDocument/2006/relationships/hyperlink" Target="https://color.adobe.com/" TargetMode="External"/><Relationship Id="rId16" Type="http://schemas.openxmlformats.org/officeDocument/2006/relationships/hyperlink" Target="https://undraw.co/illustrations" TargetMode="External"/><Relationship Id="rId20" Type="http://schemas.openxmlformats.org/officeDocument/2006/relationships/hyperlink" Target="https://commons.wikimedia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fonts.google.com/" TargetMode="External"/><Relationship Id="rId11" Type="http://schemas.openxmlformats.org/officeDocument/2006/relationships/hyperlink" Target="https://thenounproject.com/" TargetMode="External"/><Relationship Id="rId5" Type="http://schemas.openxmlformats.org/officeDocument/2006/relationships/hyperlink" Target="https://www.fontsquirrel.com/" TargetMode="External"/><Relationship Id="rId15" Type="http://schemas.openxmlformats.org/officeDocument/2006/relationships/hyperlink" Target="https://pixabay.com/" TargetMode="External"/><Relationship Id="rId10" Type="http://schemas.openxmlformats.org/officeDocument/2006/relationships/hyperlink" Target="https://material.io/resources/icons" TargetMode="External"/><Relationship Id="rId19" Type="http://schemas.openxmlformats.org/officeDocument/2006/relationships/hyperlink" Target="https://wallpapers.io/" TargetMode="External"/><Relationship Id="rId4" Type="http://schemas.openxmlformats.org/officeDocument/2006/relationships/hyperlink" Target="https://www.dafont.com/" TargetMode="External"/><Relationship Id="rId9" Type="http://schemas.openxmlformats.org/officeDocument/2006/relationships/hyperlink" Target="https://www.glyphicons.com/" TargetMode="External"/><Relationship Id="rId14" Type="http://schemas.openxmlformats.org/officeDocument/2006/relationships/hyperlink" Target="https://www.pexels.com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jamboard.google.com/d/1Ibb28yXJP0rYkZ02fK924aU3r8C3jthq1b3DUWZsKrk/edit?usp=sharing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countingteachingtools.com/" TargetMode="External"/><Relationship Id="rId2" Type="http://schemas.openxmlformats.org/officeDocument/2006/relationships/hyperlink" Target="https://www.drvpaz.com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iup.edu/accounting/faculty/paz-veronica.html" TargetMode="External"/><Relationship Id="rId4" Type="http://schemas.openxmlformats.org/officeDocument/2006/relationships/hyperlink" Target="mailto:veronica@veronicapazcpa.co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9E8A4DB-5B59-9847-87F3-F209E231E3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New Technologies for an Accounting Class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9370BC7-CC7C-2445-B8D5-A1181676B5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Dr. Veronica Paz, CPA, CITP, CFF, CGMA</a:t>
            </a:r>
          </a:p>
          <a:p>
            <a:r>
              <a:rPr lang="en-US" dirty="0"/>
              <a:t>Professor of Accounting and Information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1064654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367A1-23D2-BA47-B71F-94FF9FA21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Engagement Tools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088FC-70B1-0C4A-A1A7-56C5212E26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6331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6D9D7-AADF-EA4B-8639-7C0792331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Google </a:t>
            </a:r>
            <a:r>
              <a:rPr lang="en-US" dirty="0" err="1"/>
              <a:t>Jamboard</a:t>
            </a:r>
            <a:endParaRPr lang="en-US" dirty="0"/>
          </a:p>
        </p:txBody>
      </p:sp>
      <p:pic>
        <p:nvPicPr>
          <p:cNvPr id="5122" name="Picture 2" descr="How to use Jamboard in the classroom: 20+ tips and ideas - Ditch That  Textbook">
            <a:extLst>
              <a:ext uri="{FF2B5EF4-FFF2-40B4-BE49-F238E27FC236}">
                <a16:creationId xmlns:a16="http://schemas.microsoft.com/office/drawing/2014/main" id="{4D9D2B52-84A1-C64C-94EC-7E39F33E3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331" y="1690690"/>
            <a:ext cx="6698166" cy="502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9BFC87-6E63-544B-BA06-BB266424C805}"/>
              </a:ext>
            </a:extLst>
          </p:cNvPr>
          <p:cNvSpPr/>
          <p:nvPr/>
        </p:nvSpPr>
        <p:spPr>
          <a:xfrm>
            <a:off x="8650676" y="278109"/>
            <a:ext cx="3187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jamboard.google.com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53319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3CD73-286B-DC4F-85D6-1986DA84D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Kahoot</a:t>
            </a:r>
          </a:p>
        </p:txBody>
      </p:sp>
      <p:pic>
        <p:nvPicPr>
          <p:cNvPr id="6146" name="Picture 2" descr="Game-Based Education App Kahoot Raises $17 Million From Investors Including  Microsoft">
            <a:hlinkClick r:id="rId2"/>
            <a:extLst>
              <a:ext uri="{FF2B5EF4-FFF2-40B4-BE49-F238E27FC236}">
                <a16:creationId xmlns:a16="http://schemas.microsoft.com/office/drawing/2014/main" id="{B69B7DA1-BE21-7A4E-B367-133096220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96" y="1690690"/>
            <a:ext cx="8430321" cy="47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9E000E-79AF-754A-9593-A5053E453FA7}"/>
              </a:ext>
            </a:extLst>
          </p:cNvPr>
          <p:cNvSpPr/>
          <p:nvPr/>
        </p:nvSpPr>
        <p:spPr>
          <a:xfrm>
            <a:off x="7403907" y="1225964"/>
            <a:ext cx="2223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kahoot.com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30654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4260-C733-E347-BB02-6F6AA4190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Quizizz</a:t>
            </a:r>
          </a:p>
        </p:txBody>
      </p:sp>
      <p:pic>
        <p:nvPicPr>
          <p:cNvPr id="7170" name="Picture 2" descr="Quizizz — The world&amp;#39;s most engaging learning platform">
            <a:extLst>
              <a:ext uri="{FF2B5EF4-FFF2-40B4-BE49-F238E27FC236}">
                <a16:creationId xmlns:a16="http://schemas.microsoft.com/office/drawing/2014/main" id="{3714B42E-3C78-F548-9F19-D0AF9F646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78" y="1293541"/>
            <a:ext cx="9268522" cy="521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9E6A53-5D5D-C74E-BD90-B42B6C9AFF63}"/>
              </a:ext>
            </a:extLst>
          </p:cNvPr>
          <p:cNvSpPr/>
          <p:nvPr/>
        </p:nvSpPr>
        <p:spPr>
          <a:xfrm>
            <a:off x="5140172" y="6032139"/>
            <a:ext cx="2246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quizizz.com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26135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CA46E-F5A7-5B49-A886-5E0134BD9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GoSoapBox</a:t>
            </a:r>
            <a:endParaRPr lang="en-US" dirty="0"/>
          </a:p>
        </p:txBody>
      </p:sp>
      <p:pic>
        <p:nvPicPr>
          <p:cNvPr id="8194" name="Picture 2" descr="Quick Audience Feedback with GoSoapBox | TLT HD">
            <a:extLst>
              <a:ext uri="{FF2B5EF4-FFF2-40B4-BE49-F238E27FC236}">
                <a16:creationId xmlns:a16="http://schemas.microsoft.com/office/drawing/2014/main" id="{959F4E81-EC67-E244-98F5-EE6DA4C56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74805"/>
            <a:ext cx="9638371" cy="243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E9A316-AE8A-D74E-881B-B65E433C3A5D}"/>
              </a:ext>
            </a:extLst>
          </p:cNvPr>
          <p:cNvSpPr/>
          <p:nvPr/>
        </p:nvSpPr>
        <p:spPr>
          <a:xfrm>
            <a:off x="3996947" y="4957558"/>
            <a:ext cx="3127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www.gosoapbox.com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758612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B7274-7D75-D34D-A1F3-88E0FEE71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for Content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4BBC5-6ADA-3F42-911B-603B6F05B1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1565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F90EE-E97B-3E42-9CD6-AFD2D2327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Articulate 360</a:t>
            </a:r>
          </a:p>
        </p:txBody>
      </p:sp>
      <p:pic>
        <p:nvPicPr>
          <p:cNvPr id="10242" name="Picture 2" descr="Articulate Suite | Med-Ed Innovation Lab">
            <a:extLst>
              <a:ext uri="{FF2B5EF4-FFF2-40B4-BE49-F238E27FC236}">
                <a16:creationId xmlns:a16="http://schemas.microsoft.com/office/drawing/2014/main" id="{DB0A63AC-6835-6F47-9170-859624E21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459" y="743552"/>
            <a:ext cx="5107187" cy="506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6F195B-F3D9-2E4D-B8CC-726E068E2347}"/>
              </a:ext>
            </a:extLst>
          </p:cNvPr>
          <p:cNvSpPr/>
          <p:nvPr/>
        </p:nvSpPr>
        <p:spPr>
          <a:xfrm>
            <a:off x="838200" y="5273856"/>
            <a:ext cx="2827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articulate.com</a:t>
            </a:r>
            <a:r>
              <a:rPr lang="en-US" dirty="0"/>
              <a:t>/360</a:t>
            </a:r>
          </a:p>
        </p:txBody>
      </p:sp>
    </p:spTree>
    <p:extLst>
      <p:ext uri="{BB962C8B-B14F-4D97-AF65-F5344CB8AC3E}">
        <p14:creationId xmlns:p14="http://schemas.microsoft.com/office/powerpoint/2010/main" val="510085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D2C0D-A251-7842-ACF9-94EB41735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Microsoft Sway</a:t>
            </a:r>
          </a:p>
        </p:txBody>
      </p:sp>
      <p:pic>
        <p:nvPicPr>
          <p:cNvPr id="11266" name="Picture 2" descr="MessageOps – New Features Added to Sway for Office 365 Subscribers">
            <a:extLst>
              <a:ext uri="{FF2B5EF4-FFF2-40B4-BE49-F238E27FC236}">
                <a16:creationId xmlns:a16="http://schemas.microsoft.com/office/drawing/2014/main" id="{C90311FF-6984-D342-8D5E-126C4A148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49" y="1357428"/>
            <a:ext cx="8991599" cy="479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2282D4-5878-5F47-A6CB-7A119D20CD32}"/>
              </a:ext>
            </a:extLst>
          </p:cNvPr>
          <p:cNvSpPr/>
          <p:nvPr/>
        </p:nvSpPr>
        <p:spPr>
          <a:xfrm>
            <a:off x="5018446" y="6308207"/>
            <a:ext cx="2590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sway.office.com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42533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8D70B-2FFD-1940-953E-B2FFA8567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Genially </a:t>
            </a:r>
          </a:p>
        </p:txBody>
      </p:sp>
      <p:pic>
        <p:nvPicPr>
          <p:cNvPr id="12290" name="Picture 2" descr="Reviews | Genially: Create Presentations, Infographics, and Visuals in  Seconds - The EdTech Roundup">
            <a:extLst>
              <a:ext uri="{FF2B5EF4-FFF2-40B4-BE49-F238E27FC236}">
                <a16:creationId xmlns:a16="http://schemas.microsoft.com/office/drawing/2014/main" id="{FE16B616-0B1D-8B40-932E-D64201E69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381" y="1740870"/>
            <a:ext cx="5549590" cy="311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D85AD1-BB91-F049-95D3-566B534BFD00}"/>
              </a:ext>
            </a:extLst>
          </p:cNvPr>
          <p:cNvSpPr/>
          <p:nvPr/>
        </p:nvSpPr>
        <p:spPr>
          <a:xfrm>
            <a:off x="5355410" y="5737005"/>
            <a:ext cx="1867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genial.ly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673939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F196B-9735-E04C-8D04-5305249E3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PiktoChart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A41695-67D6-7146-BE99-1865C6EE380F}"/>
              </a:ext>
            </a:extLst>
          </p:cNvPr>
          <p:cNvSpPr/>
          <p:nvPr/>
        </p:nvSpPr>
        <p:spPr>
          <a:xfrm>
            <a:off x="4344316" y="6210558"/>
            <a:ext cx="2566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piktochart.com</a:t>
            </a:r>
            <a:r>
              <a:rPr lang="en-US" dirty="0"/>
              <a:t>/</a:t>
            </a:r>
          </a:p>
        </p:txBody>
      </p:sp>
      <p:pic>
        <p:nvPicPr>
          <p:cNvPr id="13314" name="Picture 2" descr="Piktochart Features | G2">
            <a:extLst>
              <a:ext uri="{FF2B5EF4-FFF2-40B4-BE49-F238E27FC236}">
                <a16:creationId xmlns:a16="http://schemas.microsoft.com/office/drawing/2014/main" id="{0BDCA990-9C3A-1143-8BDD-1023F2308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010" y="1428750"/>
            <a:ext cx="7620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389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6FAAE-5563-6B41-8C27-2E39BE82D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Technologies Taught in the Classroom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ED4C3-B7A5-7D46-A77C-8E9B204459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4781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58765-00D8-A349-B8FA-FE10F5422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Canva</a:t>
            </a:r>
          </a:p>
        </p:txBody>
      </p:sp>
      <p:pic>
        <p:nvPicPr>
          <p:cNvPr id="14338" name="Picture 2" descr="Canva: Design Made Easy on the App Store">
            <a:extLst>
              <a:ext uri="{FF2B5EF4-FFF2-40B4-BE49-F238E27FC236}">
                <a16:creationId xmlns:a16="http://schemas.microsoft.com/office/drawing/2014/main" id="{81630BBF-F7F3-904A-AFF4-A8A207DF3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05053"/>
            <a:ext cx="8368725" cy="439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4A54D0-D24F-B845-A47E-682004258997}"/>
              </a:ext>
            </a:extLst>
          </p:cNvPr>
          <p:cNvSpPr/>
          <p:nvPr/>
        </p:nvSpPr>
        <p:spPr>
          <a:xfrm>
            <a:off x="3300548" y="6018738"/>
            <a:ext cx="2699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www.canva.com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52286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BE509-EC3F-DC4F-BB07-50DEEFE94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FF46A-8C6C-D741-8FA8-4A91CAFA3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Canva (presentations, reports, tons of templates! free or paid subscriptions): </a:t>
            </a:r>
            <a:r>
              <a:rPr lang="en-US" u="sng" dirty="0">
                <a:hlinkClick r:id="rId2"/>
              </a:rPr>
              <a:t>https://www.canva.com/</a:t>
            </a:r>
            <a:endParaRPr lang="en-US" dirty="0"/>
          </a:p>
          <a:p>
            <a:pPr lvl="0"/>
            <a:r>
              <a:rPr lang="en-US" dirty="0"/>
              <a:t>Piktochart (beautiful infographics, reports, presentations. free or paid subscriptions): </a:t>
            </a:r>
            <a:r>
              <a:rPr lang="en-US" u="sng" dirty="0">
                <a:hlinkClick r:id="rId3"/>
              </a:rPr>
              <a:t>https://piktochart.com/</a:t>
            </a:r>
            <a:endParaRPr lang="en-US" dirty="0"/>
          </a:p>
          <a:p>
            <a:pPr lvl="0"/>
            <a:r>
              <a:rPr lang="en-US" dirty="0" err="1"/>
              <a:t>Edpuzzle</a:t>
            </a:r>
            <a:r>
              <a:rPr lang="en-US" dirty="0"/>
              <a:t> (use videos, even your own, and add questions into it): </a:t>
            </a:r>
            <a:r>
              <a:rPr lang="en-US" u="sng" dirty="0">
                <a:hlinkClick r:id="rId4"/>
              </a:rPr>
              <a:t>www.edpuzzle.com</a:t>
            </a:r>
            <a:r>
              <a:rPr lang="en-US" dirty="0"/>
              <a:t>, </a:t>
            </a:r>
            <a:r>
              <a:rPr lang="en-US" u="sng" dirty="0">
                <a:hlinkClick r:id="rId5"/>
              </a:rPr>
              <a:t>https://www.youtube.com/watch?v=-L62wAxCzEM&amp;vl=en-US</a:t>
            </a:r>
            <a:endParaRPr lang="en-US" dirty="0"/>
          </a:p>
          <a:p>
            <a:pPr lvl="0"/>
            <a:r>
              <a:rPr lang="en-US" dirty="0"/>
              <a:t>Nearpod (blends assessment with multimedia):  </a:t>
            </a:r>
            <a:r>
              <a:rPr lang="en-US" u="sng" dirty="0">
                <a:hlinkClick r:id="rId6"/>
              </a:rPr>
              <a:t>www.nearpod.com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Playposit</a:t>
            </a:r>
            <a:r>
              <a:rPr lang="en-US" dirty="0"/>
              <a:t> (embed questions into videos): </a:t>
            </a:r>
            <a:r>
              <a:rPr lang="en-US" u="sng" dirty="0">
                <a:hlinkClick r:id="rId7"/>
              </a:rPr>
              <a:t>https://go.playposit.com/</a:t>
            </a:r>
            <a:r>
              <a:rPr lang="en-US" dirty="0"/>
              <a:t>, </a:t>
            </a:r>
            <a:r>
              <a:rPr lang="en-US" u="sng" dirty="0">
                <a:hlinkClick r:id="rId8"/>
              </a:rPr>
              <a:t>https://www.youtube.com/watch?v=uWAcAX8bgAs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017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431B3-1463-7449-90A2-901204AF9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&amp; Multimedia Tools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64A693-C1EF-1944-A0A6-B7E54E1E2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91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7CDB1-44D0-FE49-97D2-CDDBD58E2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Camtasia </a:t>
            </a:r>
          </a:p>
        </p:txBody>
      </p:sp>
      <p:pic>
        <p:nvPicPr>
          <p:cNvPr id="15362" name="Picture 2" descr="Camtasia - Home | Facebook">
            <a:extLst>
              <a:ext uri="{FF2B5EF4-FFF2-40B4-BE49-F238E27FC236}">
                <a16:creationId xmlns:a16="http://schemas.microsoft.com/office/drawing/2014/main" id="{6AD36EA3-96CA-B54B-BE9E-E76E6D316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394" y="1513296"/>
            <a:ext cx="6818993" cy="38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BABFDA-F076-5F46-A36C-C25CD21FE57A}"/>
              </a:ext>
            </a:extLst>
          </p:cNvPr>
          <p:cNvSpPr/>
          <p:nvPr/>
        </p:nvSpPr>
        <p:spPr>
          <a:xfrm>
            <a:off x="3481227" y="5891740"/>
            <a:ext cx="4828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www.techsmith.com</a:t>
            </a:r>
            <a:r>
              <a:rPr lang="en-US" dirty="0"/>
              <a:t>/video-</a:t>
            </a:r>
            <a:r>
              <a:rPr lang="en-US" dirty="0" err="1"/>
              <a:t>editor.html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890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E6D79-6525-2442-98C6-131E17662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 Cast O Matic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A84F21-722B-C746-9E70-89C6E1F053D2}"/>
              </a:ext>
            </a:extLst>
          </p:cNvPr>
          <p:cNvSpPr/>
          <p:nvPr/>
        </p:nvSpPr>
        <p:spPr>
          <a:xfrm>
            <a:off x="3832896" y="6123541"/>
            <a:ext cx="3411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https://screencast-o-</a:t>
            </a:r>
            <a:r>
              <a:rPr lang="en-US" dirty="0" err="1"/>
              <a:t>matic.com</a:t>
            </a:r>
            <a:r>
              <a:rPr lang="en-US" dirty="0"/>
              <a:t>/</a:t>
            </a:r>
          </a:p>
        </p:txBody>
      </p:sp>
      <p:pic>
        <p:nvPicPr>
          <p:cNvPr id="16386" name="Picture 2" descr="Screencast-O-Matic Review | PCMag">
            <a:extLst>
              <a:ext uri="{FF2B5EF4-FFF2-40B4-BE49-F238E27FC236}">
                <a16:creationId xmlns:a16="http://schemas.microsoft.com/office/drawing/2014/main" id="{9D565333-9BF2-C54E-884A-506DB23F4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635" y="1492430"/>
            <a:ext cx="7820297" cy="439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153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275FE-CAA8-1744-941B-28EDCDEB8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CDC60-6F84-1A44-91A7-7F124D875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Recording to the cloud in Zoom </a:t>
            </a:r>
            <a:r>
              <a:rPr lang="en-US" u="sng" dirty="0">
                <a:hlinkClick r:id="rId2"/>
              </a:rPr>
              <a:t>https://support.zoom.us/hc/en-us/articles/203741855-Cloud-recording</a:t>
            </a:r>
            <a:endParaRPr lang="en-US" dirty="0"/>
          </a:p>
          <a:p>
            <a:pPr lvl="0"/>
            <a:r>
              <a:rPr lang="en-US" dirty="0"/>
              <a:t>Screencast O Matic (video recording, editing, captioning.  Free or Paid - $1.65/monthly): </a:t>
            </a:r>
            <a:r>
              <a:rPr lang="en-US" u="sng" dirty="0">
                <a:hlinkClick r:id="rId3"/>
              </a:rPr>
              <a:t>https://screencast-o-matic.com/</a:t>
            </a:r>
            <a:r>
              <a:rPr lang="en-US" dirty="0"/>
              <a:t>, </a:t>
            </a:r>
            <a:r>
              <a:rPr lang="en-US" u="sng" dirty="0">
                <a:hlinkClick r:id="rId4"/>
              </a:rPr>
              <a:t>https://screencast-o-matic.com/tutorials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Biteable</a:t>
            </a:r>
            <a:r>
              <a:rPr lang="en-US" dirty="0"/>
              <a:t> (creating animated videos, free or paid): </a:t>
            </a:r>
            <a:r>
              <a:rPr lang="en-US" u="sng" dirty="0">
                <a:hlinkClick r:id="rId5"/>
              </a:rPr>
              <a:t>https://biteable.com/team/</a:t>
            </a:r>
            <a:endParaRPr lang="en-US" dirty="0"/>
          </a:p>
          <a:p>
            <a:pPr lvl="0"/>
            <a:r>
              <a:rPr lang="en-US" dirty="0"/>
              <a:t>Editing videos in iMovie (if you are working on a Mac): </a:t>
            </a:r>
            <a:r>
              <a:rPr lang="en-US" u="sng" dirty="0">
                <a:hlinkClick r:id="rId6"/>
              </a:rPr>
              <a:t>https://support.apple.com/en-us/HT210430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069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30D31-D777-9E46-96CA-1B5308CF7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Several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FCF90D-0F1C-FC4A-AC16-55542850FA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6310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63218-2710-7E4A-BFFE-442DCFB00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&amp; Open Resources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A72C712-3920-654A-84B0-7A406F55F4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913152"/>
              </p:ext>
            </p:extLst>
          </p:nvPr>
        </p:nvGraphicFramePr>
        <p:xfrm>
          <a:off x="1080952" y="1454331"/>
          <a:ext cx="5468982" cy="4679087"/>
        </p:xfrm>
        <a:graphic>
          <a:graphicData uri="http://schemas.openxmlformats.org/drawingml/2006/table">
            <a:tbl>
              <a:tblPr/>
              <a:tblGrid>
                <a:gridCol w="1822994">
                  <a:extLst>
                    <a:ext uri="{9D8B030D-6E8A-4147-A177-3AD203B41FA5}">
                      <a16:colId xmlns:a16="http://schemas.microsoft.com/office/drawing/2014/main" val="1215544369"/>
                    </a:ext>
                  </a:extLst>
                </a:gridCol>
                <a:gridCol w="1822994">
                  <a:extLst>
                    <a:ext uri="{9D8B030D-6E8A-4147-A177-3AD203B41FA5}">
                      <a16:colId xmlns:a16="http://schemas.microsoft.com/office/drawing/2014/main" val="2278250113"/>
                    </a:ext>
                  </a:extLst>
                </a:gridCol>
                <a:gridCol w="1822994">
                  <a:extLst>
                    <a:ext uri="{9D8B030D-6E8A-4147-A177-3AD203B41FA5}">
                      <a16:colId xmlns:a16="http://schemas.microsoft.com/office/drawing/2014/main" val="1580165023"/>
                    </a:ext>
                  </a:extLst>
                </a:gridCol>
              </a:tblGrid>
              <a:tr h="23020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</a:rPr>
                        <a:t>Name</a:t>
                      </a:r>
                    </a:p>
                  </a:txBody>
                  <a:tcPr marL="41840" marR="41840" marT="20920" marB="2092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54D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A4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</a:rPr>
                        <a:t>Location</a:t>
                      </a:r>
                    </a:p>
                  </a:txBody>
                  <a:tcPr marL="41840" marR="41840" marT="20920" marB="2092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54D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A4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</a:rPr>
                        <a:t>Category</a:t>
                      </a:r>
                    </a:p>
                  </a:txBody>
                  <a:tcPr marL="41840" marR="41840" marT="20920" marB="2092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54D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A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346929"/>
                  </a:ext>
                </a:extLst>
              </a:tr>
              <a:tr h="177955"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Adobe Color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 u="none" strike="noStrike">
                          <a:solidFill>
                            <a:srgbClr val="007BFF"/>
                          </a:solidFill>
                          <a:effectLst/>
                          <a:hlinkClick r:id="rId2"/>
                        </a:rPr>
                        <a:t>https://color.adobe.com/</a:t>
                      </a:r>
                      <a:endParaRPr lang="en-US" sz="800">
                        <a:effectLst/>
                      </a:endParaRP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Color Schemes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874677"/>
                  </a:ext>
                </a:extLst>
              </a:tr>
              <a:tr h="311422"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Google Material Palette Generator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 u="none" strike="noStrike">
                          <a:solidFill>
                            <a:srgbClr val="007BFF"/>
                          </a:solidFill>
                          <a:effectLst/>
                          <a:hlinkClick r:id="rId3"/>
                        </a:rPr>
                        <a:t>https://edtechbooks.org/-cutj</a:t>
                      </a:r>
                      <a:endParaRPr lang="en-US" sz="800">
                        <a:effectLst/>
                      </a:endParaRP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Color Schemes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804379"/>
                  </a:ext>
                </a:extLst>
              </a:tr>
              <a:tr h="177955"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Dafont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 u="none" strike="noStrike">
                          <a:solidFill>
                            <a:srgbClr val="007BFF"/>
                          </a:solidFill>
                          <a:effectLst/>
                          <a:hlinkClick r:id="rId4"/>
                        </a:rPr>
                        <a:t>https://www.dafont.com/</a:t>
                      </a:r>
                      <a:endParaRPr lang="en-US" sz="800">
                        <a:effectLst/>
                      </a:endParaRP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Fonts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749074"/>
                  </a:ext>
                </a:extLst>
              </a:tr>
              <a:tr h="311422"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Font Squirrel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 u="none" strike="noStrike" dirty="0">
                          <a:solidFill>
                            <a:srgbClr val="007BFF"/>
                          </a:solidFill>
                          <a:effectLst/>
                          <a:hlinkClick r:id="rId5"/>
                        </a:rPr>
                        <a:t>https://www.fontsquirrel.com/</a:t>
                      </a:r>
                      <a:endParaRPr lang="en-US" sz="800" dirty="0">
                        <a:effectLst/>
                      </a:endParaRP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Fonts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82788"/>
                  </a:ext>
                </a:extLst>
              </a:tr>
              <a:tr h="177955"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Google Fonts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 u="none" strike="noStrike">
                          <a:solidFill>
                            <a:srgbClr val="007BFF"/>
                          </a:solidFill>
                          <a:effectLst/>
                          <a:hlinkClick r:id="rId6"/>
                        </a:rPr>
                        <a:t>https://fonts.google.com/</a:t>
                      </a:r>
                      <a:endParaRPr lang="en-US" sz="800">
                        <a:effectLst/>
                      </a:endParaRP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Fonts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840008"/>
                  </a:ext>
                </a:extLst>
              </a:tr>
              <a:tr h="177955"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Feather Icons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 u="none" strike="noStrike">
                          <a:solidFill>
                            <a:srgbClr val="007BFF"/>
                          </a:solidFill>
                          <a:effectLst/>
                          <a:hlinkClick r:id="rId7"/>
                        </a:rPr>
                        <a:t>https://feathericons.com/</a:t>
                      </a:r>
                      <a:endParaRPr lang="en-US" sz="800">
                        <a:effectLst/>
                      </a:endParaRP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Icons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677219"/>
                  </a:ext>
                </a:extLst>
              </a:tr>
              <a:tr h="177955"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Font Awesome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 u="none" strike="noStrike">
                          <a:solidFill>
                            <a:srgbClr val="007BFF"/>
                          </a:solidFill>
                          <a:effectLst/>
                          <a:hlinkClick r:id="rId8"/>
                        </a:rPr>
                        <a:t>https://fontawesome.com/</a:t>
                      </a:r>
                      <a:endParaRPr lang="en-US" sz="800">
                        <a:effectLst/>
                      </a:endParaRP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Icons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442692"/>
                  </a:ext>
                </a:extLst>
              </a:tr>
              <a:tr h="311422"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Glyphicons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 u="none" strike="noStrike">
                          <a:solidFill>
                            <a:srgbClr val="007BFF"/>
                          </a:solidFill>
                          <a:effectLst/>
                          <a:hlinkClick r:id="rId9"/>
                        </a:rPr>
                        <a:t>https://www.glyphicons.com/</a:t>
                      </a:r>
                      <a:endParaRPr lang="en-US" sz="800">
                        <a:effectLst/>
                      </a:endParaRP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Icons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68331"/>
                  </a:ext>
                </a:extLst>
              </a:tr>
              <a:tr h="311422"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Google Material Design Icons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 u="none" strike="noStrike">
                          <a:solidFill>
                            <a:srgbClr val="007BFF"/>
                          </a:solidFill>
                          <a:effectLst/>
                          <a:hlinkClick r:id="rId10"/>
                        </a:rPr>
                        <a:t>https://edtechbooks.org/-nyzz</a:t>
                      </a:r>
                      <a:endParaRPr lang="en-US" sz="800">
                        <a:effectLst/>
                      </a:endParaRP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Icons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40111"/>
                  </a:ext>
                </a:extLst>
              </a:tr>
              <a:tr h="311422"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The Noun Project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 u="none" strike="noStrike">
                          <a:solidFill>
                            <a:srgbClr val="007BFF"/>
                          </a:solidFill>
                          <a:effectLst/>
                          <a:hlinkClick r:id="rId11"/>
                        </a:rPr>
                        <a:t>https://thenounproject.com/</a:t>
                      </a:r>
                      <a:endParaRPr lang="en-US" sz="800">
                        <a:effectLst/>
                      </a:endParaRP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Icons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772332"/>
                  </a:ext>
                </a:extLst>
              </a:tr>
              <a:tr h="311422"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Flickr CC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 u="none" strike="noStrike">
                          <a:solidFill>
                            <a:srgbClr val="007BFF"/>
                          </a:solidFill>
                          <a:effectLst/>
                          <a:hlinkClick r:id="rId12"/>
                        </a:rPr>
                        <a:t>https://edtechbooks.org/-CuEQ</a:t>
                      </a:r>
                      <a:endParaRPr lang="en-US" sz="800">
                        <a:effectLst/>
                      </a:endParaRP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Images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219237"/>
                  </a:ext>
                </a:extLst>
              </a:tr>
              <a:tr h="177955"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Freepik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 u="none" strike="noStrike">
                          <a:solidFill>
                            <a:srgbClr val="007BFF"/>
                          </a:solidFill>
                          <a:effectLst/>
                          <a:hlinkClick r:id="rId13"/>
                        </a:rPr>
                        <a:t>https://www.freepik.com/</a:t>
                      </a:r>
                      <a:endParaRPr lang="en-US" sz="800">
                        <a:effectLst/>
                      </a:endParaRP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Images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963481"/>
                  </a:ext>
                </a:extLst>
              </a:tr>
              <a:tr h="177955"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Pexels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 u="none" strike="noStrike">
                          <a:solidFill>
                            <a:srgbClr val="007BFF"/>
                          </a:solidFill>
                          <a:effectLst/>
                          <a:hlinkClick r:id="rId14"/>
                        </a:rPr>
                        <a:t>https://www.pexels.com/</a:t>
                      </a:r>
                      <a:endParaRPr lang="en-US" sz="800">
                        <a:effectLst/>
                      </a:endParaRP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Images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925662"/>
                  </a:ext>
                </a:extLst>
              </a:tr>
              <a:tr h="177955"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Pixabay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 u="none" strike="noStrike">
                          <a:solidFill>
                            <a:srgbClr val="007BFF"/>
                          </a:solidFill>
                          <a:effectLst/>
                          <a:hlinkClick r:id="rId15"/>
                        </a:rPr>
                        <a:t>https://pixabay.com/</a:t>
                      </a:r>
                      <a:endParaRPr lang="en-US" sz="800">
                        <a:effectLst/>
                      </a:endParaRP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Images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887034"/>
                  </a:ext>
                </a:extLst>
              </a:tr>
              <a:tr h="311422"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Undraw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 u="none" strike="noStrike">
                          <a:solidFill>
                            <a:srgbClr val="007BFF"/>
                          </a:solidFill>
                          <a:effectLst/>
                          <a:hlinkClick r:id="rId16"/>
                        </a:rPr>
                        <a:t>https://edtechbooks.org/-xno</a:t>
                      </a:r>
                      <a:endParaRPr lang="en-US" sz="800">
                        <a:effectLst/>
                      </a:endParaRP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Images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470327"/>
                  </a:ext>
                </a:extLst>
              </a:tr>
              <a:tr h="177955"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Unsplash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 u="none" strike="noStrike">
                          <a:solidFill>
                            <a:srgbClr val="007BFF"/>
                          </a:solidFill>
                          <a:effectLst/>
                          <a:hlinkClick r:id="rId17"/>
                        </a:rPr>
                        <a:t>https://unsplash.com/</a:t>
                      </a:r>
                      <a:endParaRPr lang="en-US" sz="800">
                        <a:effectLst/>
                      </a:endParaRP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Images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201297"/>
                  </a:ext>
                </a:extLst>
              </a:tr>
              <a:tr h="177955"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Vecteezy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 u="none" strike="noStrike">
                          <a:solidFill>
                            <a:srgbClr val="007BFF"/>
                          </a:solidFill>
                          <a:effectLst/>
                          <a:hlinkClick r:id="rId18"/>
                        </a:rPr>
                        <a:t>https://www.vecteezy.com/</a:t>
                      </a:r>
                      <a:endParaRPr lang="en-US" sz="800">
                        <a:effectLst/>
                      </a:endParaRP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Images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066335"/>
                  </a:ext>
                </a:extLst>
              </a:tr>
              <a:tr h="177955"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Wallpapers.io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 u="none" strike="noStrike">
                          <a:solidFill>
                            <a:srgbClr val="007BFF"/>
                          </a:solidFill>
                          <a:effectLst/>
                          <a:hlinkClick r:id="rId19"/>
                        </a:rPr>
                        <a:t>https://wallpapers.io/</a:t>
                      </a:r>
                      <a:endParaRPr lang="en-US" sz="800">
                        <a:effectLst/>
                      </a:endParaRP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Images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79945"/>
                  </a:ext>
                </a:extLst>
              </a:tr>
              <a:tr h="311422">
                <a:tc>
                  <a:txBody>
                    <a:bodyPr/>
                    <a:lstStyle/>
                    <a:p>
                      <a:pPr fontAlgn="t"/>
                      <a:r>
                        <a:rPr lang="en-US" sz="800">
                          <a:effectLst/>
                        </a:rPr>
                        <a:t>Wikimedia Commons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 u="none" strike="noStrike">
                          <a:solidFill>
                            <a:srgbClr val="007BFF"/>
                          </a:solidFill>
                          <a:effectLst/>
                          <a:hlinkClick r:id="rId20"/>
                        </a:rPr>
                        <a:t>https://commons.wikimedia.org/</a:t>
                      </a:r>
                      <a:endParaRPr lang="en-US" sz="800">
                        <a:effectLst/>
                      </a:endParaRP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 dirty="0">
                          <a:effectLst/>
                        </a:rPr>
                        <a:t>Images</a:t>
                      </a:r>
                    </a:p>
                  </a:txBody>
                  <a:tcPr marL="41840" marR="41840" marT="20920" marB="2092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31743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7E7AABCC-8E16-544D-B21F-C35BDFB66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1031" y="1382913"/>
            <a:ext cx="536325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A List of Free Online Resources by Category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15A17DA-0503-CE4B-9E38-2A822BC2C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9A8038-8228-B249-8D3F-2976D84A7F37}"/>
              </a:ext>
            </a:extLst>
          </p:cNvPr>
          <p:cNvSpPr/>
          <p:nvPr/>
        </p:nvSpPr>
        <p:spPr>
          <a:xfrm>
            <a:off x="6189300" y="6149752"/>
            <a:ext cx="4981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edtechbooks.org</a:t>
            </a:r>
            <a:r>
              <a:rPr lang="en-US" dirty="0"/>
              <a:t>/design/</a:t>
            </a:r>
            <a:r>
              <a:rPr lang="en-US" dirty="0" err="1"/>
              <a:t>open_resources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0914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4FBEA-3616-754A-8B84-D75D96202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Periodic Table of Education Technology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2FD54B-D917-5147-8A0A-3131DAC9B5F6}"/>
              </a:ext>
            </a:extLst>
          </p:cNvPr>
          <p:cNvSpPr/>
          <p:nvPr/>
        </p:nvSpPr>
        <p:spPr>
          <a:xfrm>
            <a:off x="1438508" y="6308207"/>
            <a:ext cx="8909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www.schrockguide.net</a:t>
            </a:r>
            <a:r>
              <a:rPr lang="en-US" dirty="0"/>
              <a:t>/uploads/3/9/2/2/392267/</a:t>
            </a:r>
            <a:r>
              <a:rPr lang="en-US" dirty="0" err="1"/>
              <a:t>edtech_periodic-table.pdf</a:t>
            </a:r>
            <a:endParaRPr lang="en-US" dirty="0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4D8109A3-C3F8-7740-BE2F-0FA4B33C8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654" y="1370912"/>
            <a:ext cx="7082691" cy="473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62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A23F5-6BFC-8B45-A0C3-BF6D7A5D1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</a:t>
            </a:r>
            <a:r>
              <a:rPr lang="en-US" dirty="0" err="1"/>
              <a:t>JamBoard</a:t>
            </a:r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FC95D4-7653-D34C-97D5-362EC9973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Now let’s get your thoughts on the technology presented and practice with Google </a:t>
            </a:r>
            <a:r>
              <a:rPr lang="en-US" dirty="0" err="1"/>
              <a:t>jamboard</a:t>
            </a:r>
            <a:endParaRPr lang="en-US" dirty="0"/>
          </a:p>
          <a:p>
            <a:r>
              <a:rPr lang="en-US" dirty="0">
                <a:hlinkClick r:id="rId2"/>
              </a:rPr>
              <a:t>https://jamboard.google.com/d/1Ibb28yXJP0rYkZ02fK924aU3r8C3jthq1b3DUWZsKrk/edit?usp=sharing</a:t>
            </a:r>
            <a:r>
              <a:rPr lang="en-US" dirty="0"/>
              <a:t> </a:t>
            </a:r>
          </a:p>
        </p:txBody>
      </p:sp>
      <p:pic>
        <p:nvPicPr>
          <p:cNvPr id="9218" name="Picture 2" descr="Jamboard - Free Software To Use for Remote Team-Building Programs">
            <a:extLst>
              <a:ext uri="{FF2B5EF4-FFF2-40B4-BE49-F238E27FC236}">
                <a16:creationId xmlns:a16="http://schemas.microsoft.com/office/drawing/2014/main" id="{DB1306D3-20A1-8A4B-ABA8-8FDEF9958B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8" y="1889125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868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89FBC-53CE-F543-857A-EDE2854DA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Mining</a:t>
            </a:r>
          </a:p>
        </p:txBody>
      </p:sp>
      <p:pic>
        <p:nvPicPr>
          <p:cNvPr id="2050" name="Picture 2" descr="IDEA Data Analysis | AuditWare software solutions">
            <a:extLst>
              <a:ext uri="{FF2B5EF4-FFF2-40B4-BE49-F238E27FC236}">
                <a16:creationId xmlns:a16="http://schemas.microsoft.com/office/drawing/2014/main" id="{04F0DBBD-1FC6-2F4C-97DF-6BD243C1D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99" y="1398498"/>
            <a:ext cx="2126656" cy="82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71D87B2A-BEB5-1A48-86FB-35A1C6508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21" y="2541333"/>
            <a:ext cx="11558757" cy="31556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012172-53F6-884A-9C28-C1AD25B9E352}"/>
              </a:ext>
            </a:extLst>
          </p:cNvPr>
          <p:cNvSpPr/>
          <p:nvPr/>
        </p:nvSpPr>
        <p:spPr>
          <a:xfrm>
            <a:off x="3248054" y="1627348"/>
            <a:ext cx="6059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idea.caseware.com</a:t>
            </a:r>
            <a:r>
              <a:rPr lang="en-US" dirty="0"/>
              <a:t>/learn/idea-academic-programs/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B88072-7D34-B144-81D1-603C4E3B0131}"/>
              </a:ext>
            </a:extLst>
          </p:cNvPr>
          <p:cNvSpPr/>
          <p:nvPr/>
        </p:nvSpPr>
        <p:spPr>
          <a:xfrm>
            <a:off x="3796395" y="5875077"/>
            <a:ext cx="4599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www.alteryx.com</a:t>
            </a:r>
            <a:r>
              <a:rPr lang="en-US" dirty="0"/>
              <a:t>/sparked/educators</a:t>
            </a:r>
          </a:p>
        </p:txBody>
      </p:sp>
    </p:spTree>
    <p:extLst>
      <p:ext uri="{BB962C8B-B14F-4D97-AF65-F5344CB8AC3E}">
        <p14:creationId xmlns:p14="http://schemas.microsoft.com/office/powerpoint/2010/main" val="9708815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7942D-A83B-E740-8396-BCDF1BADF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Veronica Paz, CPA, CITP, CFF, CGMA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5F0A6-2255-BB41-AB40-5B8450EFA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Webpages</a:t>
            </a:r>
            <a:endParaRPr lang="en-US" dirty="0">
              <a:hlinkClick r:id="rId2"/>
            </a:endParaRPr>
          </a:p>
          <a:p>
            <a:pPr lvl="1"/>
            <a:r>
              <a:rPr lang="en-US" dirty="0">
                <a:hlinkClick r:id="rId2"/>
              </a:rPr>
              <a:t>https://www.drvpaz.com/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https://www.AccountingTeachingTools.com</a:t>
            </a:r>
            <a:r>
              <a:rPr lang="en-US" dirty="0"/>
              <a:t> </a:t>
            </a:r>
          </a:p>
          <a:p>
            <a:r>
              <a:rPr lang="en-US" dirty="0"/>
              <a:t>Contact Information</a:t>
            </a:r>
          </a:p>
          <a:p>
            <a:pPr lvl="1"/>
            <a:r>
              <a:rPr lang="en-US" dirty="0">
                <a:hlinkClick r:id="rId4"/>
              </a:rPr>
              <a:t>veronica@veronicapazcpa.com</a:t>
            </a:r>
            <a:endParaRPr lang="en-US" dirty="0"/>
          </a:p>
          <a:p>
            <a:pPr lvl="1"/>
            <a:r>
              <a:rPr lang="en-US" dirty="0"/>
              <a:t>724-590-9164</a:t>
            </a:r>
          </a:p>
          <a:p>
            <a:r>
              <a:rPr lang="en-US" dirty="0"/>
              <a:t>Faculty Page </a:t>
            </a:r>
          </a:p>
          <a:p>
            <a:pPr lvl="1"/>
            <a:r>
              <a:rPr lang="en-US" dirty="0">
                <a:hlinkClick r:id="rId5"/>
              </a:rPr>
              <a:t>https://www.iup.edu/accounting/faculty/paz-veronica.html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076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A2B2D2-B3AD-2C49-85E9-67CBECA2D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Software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50529B-D499-4046-B537-2CA3B822C8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6679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Tableau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9E1017D-4016-B344-A38B-83E8C346E8E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11" name="Picture 4" descr="Tableau Desktop Review | PCMag">
            <a:extLst>
              <a:ext uri="{FF2B5EF4-FFF2-40B4-BE49-F238E27FC236}">
                <a16:creationId xmlns:a16="http://schemas.microsoft.com/office/drawing/2014/main" id="{81E94D6A-A8D3-1D40-8C20-AA7C7E6BB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30" y="2387594"/>
            <a:ext cx="3697357" cy="208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ableau Server for Linux Get Tableau Linux here!">
            <a:extLst>
              <a:ext uri="{FF2B5EF4-FFF2-40B4-BE49-F238E27FC236}">
                <a16:creationId xmlns:a16="http://schemas.microsoft.com/office/drawing/2014/main" id="{BED26061-97BE-A44D-8CFC-E031FEDEE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035" y="1518150"/>
            <a:ext cx="7137538" cy="424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1B6BC4-E59D-B149-8F21-EDC7BE2A9B1F}"/>
              </a:ext>
            </a:extLst>
          </p:cNvPr>
          <p:cNvSpPr/>
          <p:nvPr/>
        </p:nvSpPr>
        <p:spPr>
          <a:xfrm>
            <a:off x="5619557" y="843242"/>
            <a:ext cx="4704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www.tableau.com</a:t>
            </a:r>
            <a:r>
              <a:rPr lang="en-US" dirty="0"/>
              <a:t>/academic/students</a:t>
            </a:r>
          </a:p>
        </p:txBody>
      </p:sp>
    </p:spTree>
    <p:extLst>
      <p:ext uri="{BB962C8B-B14F-4D97-AF65-F5344CB8AC3E}">
        <p14:creationId xmlns:p14="http://schemas.microsoft.com/office/powerpoint/2010/main" val="2866403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99F7E-D39B-7646-9F2C-9B57988F7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Bi</a:t>
            </a:r>
          </a:p>
        </p:txBody>
      </p:sp>
      <p:pic>
        <p:nvPicPr>
          <p:cNvPr id="3074" name="Picture 2" descr="From data to real-time interactive dashboards: Microsoft Power BI">
            <a:extLst>
              <a:ext uri="{FF2B5EF4-FFF2-40B4-BE49-F238E27FC236}">
                <a16:creationId xmlns:a16="http://schemas.microsoft.com/office/drawing/2014/main" id="{A46ABB20-2066-F54C-80BB-00BE93BE0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802" y="24729"/>
            <a:ext cx="3256767" cy="13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hat is Power BI? - Power BI | Microsoft Docs">
            <a:extLst>
              <a:ext uri="{FF2B5EF4-FFF2-40B4-BE49-F238E27FC236}">
                <a16:creationId xmlns:a16="http://schemas.microsoft.com/office/drawing/2014/main" id="{7386D70A-5BBD-B94A-86E8-F1492786C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76" y="1420487"/>
            <a:ext cx="10254424" cy="512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134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6253E-A51A-C14F-881F-29049ABB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Robotic Process Automation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FC00C-ABB6-F74F-976B-E57204A45B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1372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99FC3-C095-1344-8835-BBD348B9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UiPath</a:t>
            </a:r>
          </a:p>
        </p:txBody>
      </p:sp>
      <p:pic>
        <p:nvPicPr>
          <p:cNvPr id="4098" name="Picture 2" descr="UiPath - Wikipedia">
            <a:extLst>
              <a:ext uri="{FF2B5EF4-FFF2-40B4-BE49-F238E27FC236}">
                <a16:creationId xmlns:a16="http://schemas.microsoft.com/office/drawing/2014/main" id="{EC7EBB85-738A-EE4F-BF22-46DBA65C1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388" y="365127"/>
            <a:ext cx="3729382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dvanced Automation Software, RPA Tools - Studio | UiPath">
            <a:extLst>
              <a:ext uri="{FF2B5EF4-FFF2-40B4-BE49-F238E27FC236}">
                <a16:creationId xmlns:a16="http://schemas.microsoft.com/office/drawing/2014/main" id="{608E5A93-B663-354D-A00D-D0A629C4E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503" y="1690690"/>
            <a:ext cx="8816562" cy="498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E9764C-15F9-F747-AB5A-64224CE9E541}"/>
              </a:ext>
            </a:extLst>
          </p:cNvPr>
          <p:cNvSpPr/>
          <p:nvPr/>
        </p:nvSpPr>
        <p:spPr>
          <a:xfrm>
            <a:off x="2688771" y="1214812"/>
            <a:ext cx="4935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www.uipath.com</a:t>
            </a:r>
            <a:r>
              <a:rPr lang="en-US" dirty="0"/>
              <a:t>/</a:t>
            </a:r>
            <a:r>
              <a:rPr lang="en-US" dirty="0" err="1"/>
              <a:t>rpa</a:t>
            </a:r>
            <a:r>
              <a:rPr lang="en-US" dirty="0"/>
              <a:t>/academic-alliance</a:t>
            </a:r>
          </a:p>
        </p:txBody>
      </p:sp>
    </p:spTree>
    <p:extLst>
      <p:ext uri="{BB962C8B-B14F-4D97-AF65-F5344CB8AC3E}">
        <p14:creationId xmlns:p14="http://schemas.microsoft.com/office/powerpoint/2010/main" val="3754015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6FAAE-5563-6B41-8C27-2E39BE82D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Technologies Utilized in the Classroom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ED4C3-B7A5-7D46-A77C-8E9B204459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3261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UP 2019">
      <a:dk1>
        <a:srgbClr val="000000"/>
      </a:dk1>
      <a:lt1>
        <a:srgbClr val="FFFFFF"/>
      </a:lt1>
      <a:dk2>
        <a:srgbClr val="9E1B32"/>
      </a:dk2>
      <a:lt2>
        <a:srgbClr val="595959"/>
      </a:lt2>
      <a:accent1>
        <a:srgbClr val="9E1B32"/>
      </a:accent1>
      <a:accent2>
        <a:srgbClr val="595959"/>
      </a:accent2>
      <a:accent3>
        <a:srgbClr val="ECB51B"/>
      </a:accent3>
      <a:accent4>
        <a:srgbClr val="F4824E"/>
      </a:accent4>
      <a:accent5>
        <a:srgbClr val="558185"/>
      </a:accent5>
      <a:accent6>
        <a:srgbClr val="ED596E"/>
      </a:accent6>
      <a:hlink>
        <a:srgbClr val="568286"/>
      </a:hlink>
      <a:folHlink>
        <a:srgbClr val="558185"/>
      </a:folHlink>
    </a:clrScheme>
    <a:fontScheme name="IUP Office 365 Fonts">
      <a:majorFont>
        <a:latin typeface="Franklin Gothic Demi"/>
        <a:ea typeface=""/>
        <a:cs typeface=""/>
      </a:majorFont>
      <a:minorFont>
        <a:latin typeface="Constant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3C217AD-677F-D24F-AED0-A101B8E738B0}" vid="{7542860F-0F1C-414E-89D0-F5ADD30D187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</TotalTime>
  <Words>757</Words>
  <Application>Microsoft Macintosh PowerPoint</Application>
  <PresentationFormat>Widescreen</PresentationFormat>
  <Paragraphs>138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Constantia</vt:lpstr>
      <vt:lpstr>Franklin Gothic Demi</vt:lpstr>
      <vt:lpstr>Roboto</vt:lpstr>
      <vt:lpstr>Office Theme</vt:lpstr>
      <vt:lpstr>New Technologies for an Accounting Class</vt:lpstr>
      <vt:lpstr>Technologies Taught in the Classroom</vt:lpstr>
      <vt:lpstr>Data Mining</vt:lpstr>
      <vt:lpstr>Visualization Software</vt:lpstr>
      <vt:lpstr>Tableau</vt:lpstr>
      <vt:lpstr>Power Bi</vt:lpstr>
      <vt:lpstr>Robotic Process Automation</vt:lpstr>
      <vt:lpstr>UiPath</vt:lpstr>
      <vt:lpstr>Technologies Utilized in the Classroom</vt:lpstr>
      <vt:lpstr>Engagement Tools</vt:lpstr>
      <vt:lpstr> Google Jamboard</vt:lpstr>
      <vt:lpstr>Kahoot</vt:lpstr>
      <vt:lpstr>Quizizz</vt:lpstr>
      <vt:lpstr>GoSoapBox</vt:lpstr>
      <vt:lpstr>Software for Content Development</vt:lpstr>
      <vt:lpstr>Articulate 360</vt:lpstr>
      <vt:lpstr>Microsoft Sway</vt:lpstr>
      <vt:lpstr>Genially </vt:lpstr>
      <vt:lpstr>PiktoChart</vt:lpstr>
      <vt:lpstr>Canva</vt:lpstr>
      <vt:lpstr>Presentation Tools</vt:lpstr>
      <vt:lpstr>Video &amp; Multimedia Tools</vt:lpstr>
      <vt:lpstr>Camtasia </vt:lpstr>
      <vt:lpstr>Screen Cast O Matic</vt:lpstr>
      <vt:lpstr>Video Resources</vt:lpstr>
      <vt:lpstr>Several Resources</vt:lpstr>
      <vt:lpstr>Free &amp; Open Resources </vt:lpstr>
      <vt:lpstr>Periodic Table of Education Technology</vt:lpstr>
      <vt:lpstr>Google JamBoard </vt:lpstr>
      <vt:lpstr>Dr. Veronica Paz, CPA, CITP, CFF, CGMA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Technologies for an Accounting Class</dc:title>
  <dc:subject/>
  <dc:creator>Veronica Paz</dc:creator>
  <cp:keywords/>
  <dc:description/>
  <cp:lastModifiedBy>Veronica Paz</cp:lastModifiedBy>
  <cp:revision>5</cp:revision>
  <dcterms:created xsi:type="dcterms:W3CDTF">2021-09-24T13:33:33Z</dcterms:created>
  <dcterms:modified xsi:type="dcterms:W3CDTF">2021-09-24T15:50:09Z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