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5126" autoAdjust="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69D4F5E-A095-4D6B-B9FB-6A74B6B1EBC6}" type="datetimeFigureOut">
              <a:rPr lang="en-US" smtClean="0"/>
              <a:t>10/14/2022</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7A1F344-FA74-4DF2-8414-D705341FA9AB}"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438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D4F5E-A095-4D6B-B9FB-6A74B6B1EBC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1F344-FA74-4DF2-8414-D705341FA9AB}" type="slidenum">
              <a:rPr lang="en-US" smtClean="0"/>
              <a:t>‹#›</a:t>
            </a:fld>
            <a:endParaRPr lang="en-US"/>
          </a:p>
        </p:txBody>
      </p:sp>
    </p:spTree>
    <p:extLst>
      <p:ext uri="{BB962C8B-B14F-4D97-AF65-F5344CB8AC3E}">
        <p14:creationId xmlns:p14="http://schemas.microsoft.com/office/powerpoint/2010/main" val="2502089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D4F5E-A095-4D6B-B9FB-6A74B6B1EBC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1F344-FA74-4DF2-8414-D705341FA9AB}" type="slidenum">
              <a:rPr lang="en-US" smtClean="0"/>
              <a:t>‹#›</a:t>
            </a:fld>
            <a:endParaRPr lang="en-US"/>
          </a:p>
        </p:txBody>
      </p:sp>
    </p:spTree>
    <p:extLst>
      <p:ext uri="{BB962C8B-B14F-4D97-AF65-F5344CB8AC3E}">
        <p14:creationId xmlns:p14="http://schemas.microsoft.com/office/powerpoint/2010/main" val="93397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D4F5E-A095-4D6B-B9FB-6A74B6B1EBC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1F344-FA74-4DF2-8414-D705341FA9AB}" type="slidenum">
              <a:rPr lang="en-US" smtClean="0"/>
              <a:t>‹#›</a:t>
            </a:fld>
            <a:endParaRPr lang="en-US"/>
          </a:p>
        </p:txBody>
      </p:sp>
    </p:spTree>
    <p:extLst>
      <p:ext uri="{BB962C8B-B14F-4D97-AF65-F5344CB8AC3E}">
        <p14:creationId xmlns:p14="http://schemas.microsoft.com/office/powerpoint/2010/main" val="2510309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9D4F5E-A095-4D6B-B9FB-6A74B6B1EBC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1F344-FA74-4DF2-8414-D705341FA9AB}"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1155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9D4F5E-A095-4D6B-B9FB-6A74B6B1EBC6}"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1F344-FA74-4DF2-8414-D705341FA9AB}" type="slidenum">
              <a:rPr lang="en-US" smtClean="0"/>
              <a:t>‹#›</a:t>
            </a:fld>
            <a:endParaRPr lang="en-US"/>
          </a:p>
        </p:txBody>
      </p:sp>
    </p:spTree>
    <p:extLst>
      <p:ext uri="{BB962C8B-B14F-4D97-AF65-F5344CB8AC3E}">
        <p14:creationId xmlns:p14="http://schemas.microsoft.com/office/powerpoint/2010/main" val="740782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9D4F5E-A095-4D6B-B9FB-6A74B6B1EBC6}" type="datetimeFigureOut">
              <a:rPr lang="en-US" smtClean="0"/>
              <a:t>10/14/2022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A1F344-FA74-4DF2-8414-D705341FA9AB}" type="slidenum">
              <a:rPr lang="en-US" smtClean="0"/>
              <a:t>‹#›</a:t>
            </a:fld>
            <a:endParaRPr lang="en-US"/>
          </a:p>
        </p:txBody>
      </p:sp>
    </p:spTree>
    <p:extLst>
      <p:ext uri="{BB962C8B-B14F-4D97-AF65-F5344CB8AC3E}">
        <p14:creationId xmlns:p14="http://schemas.microsoft.com/office/powerpoint/2010/main" val="42082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9D4F5E-A095-4D6B-B9FB-6A74B6B1EBC6}" type="datetimeFigureOut">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1F344-FA74-4DF2-8414-D705341FA9AB}" type="slidenum">
              <a:rPr lang="en-US" smtClean="0"/>
              <a:t>‹#›</a:t>
            </a:fld>
            <a:endParaRPr lang="en-US"/>
          </a:p>
        </p:txBody>
      </p:sp>
    </p:spTree>
    <p:extLst>
      <p:ext uri="{BB962C8B-B14F-4D97-AF65-F5344CB8AC3E}">
        <p14:creationId xmlns:p14="http://schemas.microsoft.com/office/powerpoint/2010/main" val="783137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D4F5E-A095-4D6B-B9FB-6A74B6B1EBC6}" type="datetimeFigureOut">
              <a:rPr lang="en-US" smtClean="0"/>
              <a:t>10/14/2022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A1F344-FA74-4DF2-8414-D705341FA9AB}" type="slidenum">
              <a:rPr lang="en-US" smtClean="0"/>
              <a:t>‹#›</a:t>
            </a:fld>
            <a:endParaRPr lang="en-US"/>
          </a:p>
        </p:txBody>
      </p:sp>
    </p:spTree>
    <p:extLst>
      <p:ext uri="{BB962C8B-B14F-4D97-AF65-F5344CB8AC3E}">
        <p14:creationId xmlns:p14="http://schemas.microsoft.com/office/powerpoint/2010/main" val="1799130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9D4F5E-A095-4D6B-B9FB-6A74B6B1EBC6}"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1F344-FA74-4DF2-8414-D705341FA9AB}" type="slidenum">
              <a:rPr lang="en-US" smtClean="0"/>
              <a:t>‹#›</a:t>
            </a:fld>
            <a:endParaRPr lang="en-US"/>
          </a:p>
        </p:txBody>
      </p:sp>
    </p:spTree>
    <p:extLst>
      <p:ext uri="{BB962C8B-B14F-4D97-AF65-F5344CB8AC3E}">
        <p14:creationId xmlns:p14="http://schemas.microsoft.com/office/powerpoint/2010/main" val="3117605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9D4F5E-A095-4D6B-B9FB-6A74B6B1EBC6}"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1F344-FA74-4DF2-8414-D705341FA9AB}" type="slidenum">
              <a:rPr lang="en-US" smtClean="0"/>
              <a:t>‹#›</a:t>
            </a:fld>
            <a:endParaRPr lang="en-US"/>
          </a:p>
        </p:txBody>
      </p:sp>
    </p:spTree>
    <p:extLst>
      <p:ext uri="{BB962C8B-B14F-4D97-AF65-F5344CB8AC3E}">
        <p14:creationId xmlns:p14="http://schemas.microsoft.com/office/powerpoint/2010/main" val="2461134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669D4F5E-A095-4D6B-B9FB-6A74B6B1EBC6}" type="datetimeFigureOut">
              <a:rPr lang="en-US" smtClean="0"/>
              <a:t>10/14/2022</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7A1F344-FA74-4DF2-8414-D705341FA9AB}" type="slidenum">
              <a:rPr lang="en-US" smtClean="0"/>
              <a:t>‹#›</a:t>
            </a:fld>
            <a:endParaRPr lang="en-US"/>
          </a:p>
        </p:txBody>
      </p:sp>
    </p:spTree>
    <p:extLst>
      <p:ext uri="{BB962C8B-B14F-4D97-AF65-F5344CB8AC3E}">
        <p14:creationId xmlns:p14="http://schemas.microsoft.com/office/powerpoint/2010/main" val="2155274850"/>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kpmg.com/PT/pt/IssuesandInsights/Documents/corporate-responsibility201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pple.com/environment/" TargetMode="External"/><Relationship Id="rId2" Type="http://schemas.openxmlformats.org/officeDocument/2006/relationships/hyperlink" Target="https://corporate.walmart.com/esgreport/" TargetMode="External"/><Relationship Id="rId1" Type="http://schemas.openxmlformats.org/officeDocument/2006/relationships/slideLayout" Target="../slideLayouts/slideLayout2.xml"/><Relationship Id="rId6" Type="http://schemas.openxmlformats.org/officeDocument/2006/relationships/hyperlink" Target="https://creativecommons.org/licenses/by-nd/3.0/" TargetMode="External"/><Relationship Id="rId5" Type="http://schemas.openxmlformats.org/officeDocument/2006/relationships/hyperlink" Target="https://satisfyingretirement.blogspot.com/2017/06/how-can-we-be-more-friendly-to.html"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2" Type="http://schemas.openxmlformats.org/officeDocument/2006/relationships/hyperlink" Target="https://www.globalreporting.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ush-project.eu/traditional-marketing-techniques/"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A9EDE-52D5-AF4E-711F-01259C592C86}"/>
              </a:ext>
            </a:extLst>
          </p:cNvPr>
          <p:cNvSpPr>
            <a:spLocks noGrp="1"/>
          </p:cNvSpPr>
          <p:nvPr>
            <p:ph type="ctrTitle"/>
          </p:nvPr>
        </p:nvSpPr>
        <p:spPr>
          <a:xfrm>
            <a:off x="1524000" y="1122363"/>
            <a:ext cx="9144000" cy="1857904"/>
          </a:xfrm>
        </p:spPr>
        <p:txBody>
          <a:bodyPr>
            <a:noAutofit/>
          </a:bodyPr>
          <a:lstStyle/>
          <a:p>
            <a:pPr marL="0" marR="0">
              <a:lnSpc>
                <a:spcPct val="200000"/>
              </a:lnSpc>
              <a:spcBef>
                <a:spcPts val="0"/>
              </a:spcBef>
              <a:spcAft>
                <a:spcPts val="800"/>
              </a:spcAft>
            </a:pP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Is there a Correlation between Corporate Social Responsibility Reporting (CSR) and Marketing Expenses</a:t>
            </a:r>
            <a:endParaRPr lang="en-US" sz="2800" dirty="0"/>
          </a:p>
        </p:txBody>
      </p:sp>
      <p:sp>
        <p:nvSpPr>
          <p:cNvPr id="3" name="Subtitle 2">
            <a:extLst>
              <a:ext uri="{FF2B5EF4-FFF2-40B4-BE49-F238E27FC236}">
                <a16:creationId xmlns:a16="http://schemas.microsoft.com/office/drawing/2014/main" id="{A973AD26-BB91-87ED-F10D-E0B64C1C332E}"/>
              </a:ext>
            </a:extLst>
          </p:cNvPr>
          <p:cNvSpPr>
            <a:spLocks noGrp="1"/>
          </p:cNvSpPr>
          <p:nvPr>
            <p:ph type="subTitle" idx="1"/>
          </p:nvPr>
        </p:nvSpPr>
        <p:spPr>
          <a:xfrm>
            <a:off x="1524000" y="3602037"/>
            <a:ext cx="9144000" cy="2387599"/>
          </a:xfrm>
        </p:spPr>
        <p:txBody>
          <a:bodyPr/>
          <a:lstStyle/>
          <a:p>
            <a:endParaRPr lang="en-US" dirty="0"/>
          </a:p>
          <a:p>
            <a:r>
              <a:rPr lang="en-US" dirty="0"/>
              <a:t>Tim Creel, Lipscomb University</a:t>
            </a:r>
          </a:p>
          <a:p>
            <a:r>
              <a:rPr lang="en-US" dirty="0"/>
              <a:t>Marcy Binkley, Lipscomb University</a:t>
            </a:r>
          </a:p>
          <a:p>
            <a:r>
              <a:rPr lang="en-US" dirty="0"/>
              <a:t>Veronica Paz, Indiana University of Pennsylvania</a:t>
            </a:r>
          </a:p>
        </p:txBody>
      </p:sp>
    </p:spTree>
    <p:extLst>
      <p:ext uri="{BB962C8B-B14F-4D97-AF65-F5344CB8AC3E}">
        <p14:creationId xmlns:p14="http://schemas.microsoft.com/office/powerpoint/2010/main" val="3974485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03D06-6E74-F9B6-2AE1-603EF3F4506E}"/>
              </a:ext>
            </a:extLst>
          </p:cNvPr>
          <p:cNvSpPr>
            <a:spLocks noGrp="1"/>
          </p:cNvSpPr>
          <p:nvPr>
            <p:ph type="title"/>
          </p:nvPr>
        </p:nvSpPr>
        <p:spPr>
          <a:xfrm>
            <a:off x="1143000" y="609600"/>
            <a:ext cx="9875520" cy="1027814"/>
          </a:xfrm>
        </p:spPr>
        <p:txBody>
          <a:bodyPr/>
          <a:lstStyle/>
          <a:p>
            <a:r>
              <a:rPr lang="en-US" dirty="0"/>
              <a:t>Model</a:t>
            </a:r>
          </a:p>
        </p:txBody>
      </p:sp>
      <p:sp>
        <p:nvSpPr>
          <p:cNvPr id="3" name="Content Placeholder 2">
            <a:extLst>
              <a:ext uri="{FF2B5EF4-FFF2-40B4-BE49-F238E27FC236}">
                <a16:creationId xmlns:a16="http://schemas.microsoft.com/office/drawing/2014/main" id="{43EC8687-BF6E-492F-0ED8-2EC822483475}"/>
              </a:ext>
            </a:extLst>
          </p:cNvPr>
          <p:cNvSpPr>
            <a:spLocks noGrp="1"/>
          </p:cNvSpPr>
          <p:nvPr>
            <p:ph idx="1"/>
          </p:nvPr>
        </p:nvSpPr>
        <p:spPr>
          <a:xfrm>
            <a:off x="1143000" y="1637414"/>
            <a:ext cx="9872871" cy="4458586"/>
          </a:xfrm>
        </p:spPr>
        <p:txBody>
          <a:bodyPr>
            <a:normAutofit fontScale="40000" lnSpcReduction="20000"/>
          </a:bodyPr>
          <a:lstStyle/>
          <a:p>
            <a:pPr marL="0" marR="0">
              <a:lnSpc>
                <a:spcPct val="200000"/>
              </a:lnSpc>
              <a:spcBef>
                <a:spcPts val="0"/>
              </a:spcBef>
              <a:spcAft>
                <a:spcPts val="800"/>
              </a:spcAft>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CSR or CSR-GRI = Mark</a:t>
            </a:r>
            <a:r>
              <a:rPr lang="en-US" sz="2900" baseline="-25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 ROA</a:t>
            </a:r>
            <a:r>
              <a:rPr lang="en-US" sz="2900" baseline="-25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 Assets</a:t>
            </a:r>
            <a:r>
              <a:rPr lang="en-US" sz="2900" baseline="-25000"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 Sales</a:t>
            </a:r>
            <a:r>
              <a:rPr lang="en-US" sz="2900" baseline="-250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 Industry</a:t>
            </a:r>
            <a:r>
              <a:rPr lang="en-US" sz="2900" baseline="-25000" dirty="0">
                <a:effectLst/>
                <a:latin typeface="Times New Roman" panose="02020603050405020304" pitchFamily="18" charset="0"/>
                <a:ea typeface="Calibri" panose="020F0502020204030204" pitchFamily="34" charset="0"/>
                <a:cs typeface="Times New Roman" panose="02020603050405020304" pitchFamily="18" charset="0"/>
              </a:rPr>
              <a:t>5</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where,</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CSR = Voluntarily prepared CSR reports</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CSR-GRI = Voluntary prepared CSR reports that follow the GRI</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Mark = Marketing expenses/total sales</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ROA = Return on assets</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Assets = Log of total assets</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Sales = Total sales</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Industry = SIC industry code.</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44194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6278F-B953-22A9-0AB5-36ED2CC20404}"/>
              </a:ext>
            </a:extLst>
          </p:cNvPr>
          <p:cNvSpPr>
            <a:spLocks noGrp="1"/>
          </p:cNvSpPr>
          <p:nvPr>
            <p:ph type="title"/>
          </p:nvPr>
        </p:nvSpPr>
        <p:spPr/>
        <p:txBody>
          <a:bodyPr/>
          <a:lstStyle/>
          <a:p>
            <a:r>
              <a:rPr lang="en-US" dirty="0"/>
              <a:t>Sample</a:t>
            </a:r>
          </a:p>
        </p:txBody>
      </p:sp>
      <p:sp>
        <p:nvSpPr>
          <p:cNvPr id="3" name="Content Placeholder 2">
            <a:extLst>
              <a:ext uri="{FF2B5EF4-FFF2-40B4-BE49-F238E27FC236}">
                <a16:creationId xmlns:a16="http://schemas.microsoft.com/office/drawing/2014/main" id="{D468EB4B-EF27-D099-C8D3-F789F2B0C5F9}"/>
              </a:ext>
            </a:extLst>
          </p:cNvPr>
          <p:cNvSpPr>
            <a:spLocks noGrp="1"/>
          </p:cNvSpPr>
          <p:nvPr>
            <p:ph idx="1"/>
          </p:nvPr>
        </p:nvSpPr>
        <p:spPr/>
        <p:txBody>
          <a:bodyPr/>
          <a:lstStyle/>
          <a:p>
            <a:r>
              <a:rPr lang="en-US" dirty="0"/>
              <a:t>The sample will come from the largest 500 US companies from the year 2019.  </a:t>
            </a:r>
          </a:p>
          <a:p>
            <a:r>
              <a:rPr lang="en-US" dirty="0"/>
              <a:t>2019 was chosen to avoid numbers from a Covid year. </a:t>
            </a:r>
          </a:p>
          <a:p>
            <a:r>
              <a:rPr lang="en-US" dirty="0"/>
              <a:t>Both those that voluntarily produce CSR reports and those that follow the GRI will be examined.</a:t>
            </a:r>
          </a:p>
        </p:txBody>
      </p:sp>
    </p:spTree>
    <p:extLst>
      <p:ext uri="{BB962C8B-B14F-4D97-AF65-F5344CB8AC3E}">
        <p14:creationId xmlns:p14="http://schemas.microsoft.com/office/powerpoint/2010/main" val="2095025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23DF-8192-C719-226A-A863C2B7B449}"/>
              </a:ext>
            </a:extLst>
          </p:cNvPr>
          <p:cNvSpPr>
            <a:spLocks noGrp="1"/>
          </p:cNvSpPr>
          <p:nvPr>
            <p:ph type="title"/>
          </p:nvPr>
        </p:nvSpPr>
        <p:spPr/>
        <p:txBody>
          <a:bodyPr/>
          <a:lstStyle/>
          <a:p>
            <a:r>
              <a:rPr lang="en-US" dirty="0"/>
              <a:t>Expected Findings</a:t>
            </a:r>
          </a:p>
        </p:txBody>
      </p:sp>
      <p:sp>
        <p:nvSpPr>
          <p:cNvPr id="3" name="Content Placeholder 2">
            <a:extLst>
              <a:ext uri="{FF2B5EF4-FFF2-40B4-BE49-F238E27FC236}">
                <a16:creationId xmlns:a16="http://schemas.microsoft.com/office/drawing/2014/main" id="{A9C26EF3-A8EA-9F0C-CA84-730B91537B46}"/>
              </a:ext>
            </a:extLst>
          </p:cNvPr>
          <p:cNvSpPr>
            <a:spLocks noGrp="1"/>
          </p:cNvSpPr>
          <p:nvPr>
            <p:ph idx="1"/>
          </p:nvPr>
        </p:nvSpPr>
        <p:spPr/>
        <p:txBody>
          <a:bodyPr>
            <a:norm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Based on past studies on stakeholder and legitimacy theory, the researchers expect to find a correlation with both CSR reporting and those CSR reports that follow the GRI and the level of marketing expenses.  We believe the correlation will be less with those companies that follow the GRI guidelines due to the stronger commitment a company must take if it follows this guide for CSR reporting.  The researchers expect the correlation to be stronger in some industries than in others due to the nature of industry practices.  The researchers expect the correlation to be stronger in companies with lower ROA due to the nature of legitimacy theory of regards of using CSR to offset lower financial results.  The findings of the research should offer support to legitimacy theory based on CSR reporting.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57061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E9191-7EBF-84F5-1F9E-7CB0150C937B}"/>
              </a:ext>
            </a:extLst>
          </p:cNvPr>
          <p:cNvSpPr>
            <a:spLocks noGrp="1"/>
          </p:cNvSpPr>
          <p:nvPr>
            <p:ph type="title"/>
          </p:nvPr>
        </p:nvSpPr>
        <p:spPr>
          <a:xfrm>
            <a:off x="838200" y="365125"/>
            <a:ext cx="10515600" cy="921415"/>
          </a:xfrm>
        </p:spPr>
        <p:txBody>
          <a:bodyPr/>
          <a:lstStyle/>
          <a:p>
            <a:r>
              <a:rPr lang="en-US" dirty="0"/>
              <a:t>References</a:t>
            </a:r>
          </a:p>
        </p:txBody>
      </p:sp>
      <p:sp>
        <p:nvSpPr>
          <p:cNvPr id="3" name="Content Placeholder 2">
            <a:extLst>
              <a:ext uri="{FF2B5EF4-FFF2-40B4-BE49-F238E27FC236}">
                <a16:creationId xmlns:a16="http://schemas.microsoft.com/office/drawing/2014/main" id="{8813D0FE-6F1A-899A-BD40-A7EA91E3498B}"/>
              </a:ext>
            </a:extLst>
          </p:cNvPr>
          <p:cNvSpPr>
            <a:spLocks noGrp="1"/>
          </p:cNvSpPr>
          <p:nvPr>
            <p:ph idx="1"/>
          </p:nvPr>
        </p:nvSpPr>
        <p:spPr>
          <a:xfrm>
            <a:off x="838200" y="1286540"/>
            <a:ext cx="10515600" cy="5206335"/>
          </a:xfrm>
        </p:spPr>
        <p:txBody>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 S., Creel, T., Song, Q., &amp;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Yurova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 (2021). Does CSR Reporting Indicate Strong Corporate 	Governance?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International Journal of Accounting &amp; Information Management,	29</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1-16.</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Jo, H., &amp;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Harjoto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 (2012). The Causal Effect of Corporate Governance on Corporate Social 	Responsibility.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Journal of Business Ethics, 106</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53-72.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KPMG (2011). KPMG International Survey of Corporate Social Responsibility Reporting 2011. 	KPMG 	International Cooperative, available at 	</a:t>
            </a:r>
            <a:r>
              <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www.kpmg.com/PT/pt/IssuesandInsights/Documents/corporate-responsibility2011.pdf</a:t>
            </a:r>
            <a:endPar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Matten, D. (2006). Why do Companies Engage in Corporate Social Responsibility? Background, 	Reasons, and Basic Concepts</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The ICCA Handbook on Corporate Social Responsibility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West Sussex: Wiley.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Pyo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G., and Lee, H. (2013). The Association between Corporate Social Responsibility Activities	and 	Earnings Quality: Evidence from Donations and Voluntary Issuance of CSR Reports.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The Journal of 	Applied Business Research, 29</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945-962.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17490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01B1-4D54-B7E7-DF58-6C17478A08A0}"/>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7FAD78D1-79F0-D777-AF62-81E3F37E5856}"/>
              </a:ext>
            </a:extLst>
          </p:cNvPr>
          <p:cNvSpPr>
            <a:spLocks noGrp="1"/>
          </p:cNvSpPr>
          <p:nvPr>
            <p:ph idx="1"/>
          </p:nvPr>
        </p:nvSpPr>
        <p:spPr/>
        <p:txBody>
          <a:bodyPr>
            <a:norm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This research examines whether a correlation exists between the level of CSR reporting and the marketing expenses of an organization.  The study adds to current research on the theories and motivation behind the socially responsible behavior of companies.  Based on the results of the research, the level of marketing expenses of a company could either support the stakeholder or legitimacy theories of CSR activities.  The main elements of the research include examples of US company CSR activities, voluntary CSR reporting and guidelines, the benefits of CSR activities to companies, stakeholder theory, legitimacy theory, corporate marketing expenses, and the methodology and model examining the possible existence of correlation between the two.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83556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12D0E-4246-1C2A-0455-44C7A966CA0C}"/>
              </a:ext>
            </a:extLst>
          </p:cNvPr>
          <p:cNvSpPr>
            <a:spLocks noGrp="1"/>
          </p:cNvSpPr>
          <p:nvPr>
            <p:ph type="title"/>
          </p:nvPr>
        </p:nvSpPr>
        <p:spPr/>
        <p:txBody>
          <a:bodyPr/>
          <a:lstStyle/>
          <a:p>
            <a:r>
              <a:rPr lang="en-US" dirty="0"/>
              <a:t>Problem Statement</a:t>
            </a:r>
          </a:p>
        </p:txBody>
      </p:sp>
      <p:sp>
        <p:nvSpPr>
          <p:cNvPr id="3" name="Content Placeholder 2">
            <a:extLst>
              <a:ext uri="{FF2B5EF4-FFF2-40B4-BE49-F238E27FC236}">
                <a16:creationId xmlns:a16="http://schemas.microsoft.com/office/drawing/2014/main" id="{22A5C6EB-E6D2-8C4B-1F8F-98D8E4DDACC0}"/>
              </a:ext>
            </a:extLst>
          </p:cNvPr>
          <p:cNvSpPr>
            <a:spLocks noGrp="1"/>
          </p:cNvSpPr>
          <p:nvPr>
            <p:ph idx="1"/>
          </p:nvPr>
        </p:nvSpPr>
        <p:spPr/>
        <p:txBody>
          <a:bodyPr>
            <a:norm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Many large, US companies engage in socially responsible behavior for the benefit of their communities, social causes and their communities.  These actions are not required and completed on a voluntary basis.  A large number of companies report their socially responsible activities on CSR reports some of which follow the guidelines of the GRI.  The question to be examined by this research is what is their motivation behind these actions and do they engage in these activities to support stakeholder or legitimacy theory?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42710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4E133-F437-8340-2D42-455A3695C633}"/>
              </a:ext>
            </a:extLst>
          </p:cNvPr>
          <p:cNvSpPr>
            <a:spLocks noGrp="1"/>
          </p:cNvSpPr>
          <p:nvPr>
            <p:ph type="title"/>
          </p:nvPr>
        </p:nvSpPr>
        <p:spPr/>
        <p:txBody>
          <a:bodyPr/>
          <a:lstStyle/>
          <a:p>
            <a:r>
              <a:rPr lang="en-US" dirty="0"/>
              <a:t>Purpose of the Study</a:t>
            </a:r>
          </a:p>
        </p:txBody>
      </p:sp>
      <p:sp>
        <p:nvSpPr>
          <p:cNvPr id="3" name="Content Placeholder 2">
            <a:extLst>
              <a:ext uri="{FF2B5EF4-FFF2-40B4-BE49-F238E27FC236}">
                <a16:creationId xmlns:a16="http://schemas.microsoft.com/office/drawing/2014/main" id="{8D96D46E-F00E-DB84-F825-F4A03C9979F9}"/>
              </a:ext>
            </a:extLst>
          </p:cNvPr>
          <p:cNvSpPr>
            <a:spLocks noGrp="1"/>
          </p:cNvSpPr>
          <p:nvPr>
            <p:ph idx="1"/>
          </p:nvPr>
        </p:nvSpPr>
        <p:spPr/>
        <p:txBody>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marketing expenses of the Fortune 500 largest US companies will be examined to see if there is a correlation between what they spend on marketing and their commitment to CSR activities discussed on voluntarily prepared CSR reports.  The results of the study will show support for either the stakeholder or legitimacy theories of CSR.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74067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4538B-1D26-591D-9CA3-F33486356A9B}"/>
              </a:ext>
            </a:extLst>
          </p:cNvPr>
          <p:cNvSpPr>
            <a:spLocks noGrp="1"/>
          </p:cNvSpPr>
          <p:nvPr>
            <p:ph type="title"/>
          </p:nvPr>
        </p:nvSpPr>
        <p:spPr/>
        <p:txBody>
          <a:bodyPr/>
          <a:lstStyle/>
          <a:p>
            <a:r>
              <a:rPr lang="en-US" dirty="0"/>
              <a:t>CSR Reports</a:t>
            </a:r>
          </a:p>
        </p:txBody>
      </p:sp>
      <p:sp>
        <p:nvSpPr>
          <p:cNvPr id="3" name="Content Placeholder 2">
            <a:extLst>
              <a:ext uri="{FF2B5EF4-FFF2-40B4-BE49-F238E27FC236}">
                <a16:creationId xmlns:a16="http://schemas.microsoft.com/office/drawing/2014/main" id="{82C604FB-6C4C-FC9D-732C-0946213C621F}"/>
              </a:ext>
            </a:extLst>
          </p:cNvPr>
          <p:cNvSpPr>
            <a:spLocks noGrp="1"/>
          </p:cNvSpPr>
          <p:nvPr>
            <p:ph idx="1"/>
          </p:nvPr>
        </p:nvSpPr>
        <p:spPr/>
        <p:txBody>
          <a:bodyPr/>
          <a:lstStyle/>
          <a:p>
            <a:r>
              <a:rPr lang="en-US" dirty="0"/>
              <a:t>Many companies voluntarily create CSR reports that summarize their social and environmental activities.  </a:t>
            </a:r>
          </a:p>
          <a:p>
            <a:r>
              <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2020 Walmart Environmental, Social &amp; Governance Report</a:t>
            </a:r>
            <a:endPar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Environment – Apple</a:t>
            </a:r>
            <a:endPar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17433539-2A04-E7EB-974B-3BEF8D34707A}"/>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305050" y="3668233"/>
            <a:ext cx="7248525" cy="3104042"/>
          </a:xfrm>
          <a:prstGeom prst="rect">
            <a:avLst/>
          </a:prstGeom>
        </p:spPr>
      </p:pic>
      <p:sp>
        <p:nvSpPr>
          <p:cNvPr id="6" name="TextBox 5">
            <a:extLst>
              <a:ext uri="{FF2B5EF4-FFF2-40B4-BE49-F238E27FC236}">
                <a16:creationId xmlns:a16="http://schemas.microsoft.com/office/drawing/2014/main" id="{FF47CD7E-4F12-76FD-0323-B106646753B1}"/>
              </a:ext>
            </a:extLst>
          </p:cNvPr>
          <p:cNvSpPr txBox="1"/>
          <p:nvPr/>
        </p:nvSpPr>
        <p:spPr>
          <a:xfrm>
            <a:off x="2009422" y="6858000"/>
            <a:ext cx="7789334" cy="230832"/>
          </a:xfrm>
          <a:prstGeom prst="rect">
            <a:avLst/>
          </a:prstGeom>
          <a:noFill/>
        </p:spPr>
        <p:txBody>
          <a:bodyPr wrap="square" rtlCol="0">
            <a:spAutoFit/>
          </a:bodyPr>
          <a:lstStyle/>
          <a:p>
            <a:r>
              <a:rPr lang="en-US" sz="900">
                <a:hlinkClick r:id="rId5" tooltip="https://satisfyingretirement.blogspot.com/2017/06/how-can-we-be-more-friendly-to.html"/>
              </a:rPr>
              <a:t>This Photo</a:t>
            </a:r>
            <a:r>
              <a:rPr lang="en-US" sz="900"/>
              <a:t> by Unknown Author is licensed under </a:t>
            </a:r>
            <a:r>
              <a:rPr lang="en-US" sz="900">
                <a:hlinkClick r:id="rId6" tooltip="https://creativecommons.org/licenses/by-nd/3.0/"/>
              </a:rPr>
              <a:t>CC BY-ND</a:t>
            </a:r>
            <a:endParaRPr lang="en-US" sz="900"/>
          </a:p>
        </p:txBody>
      </p:sp>
    </p:spTree>
    <p:extLst>
      <p:ext uri="{BB962C8B-B14F-4D97-AF65-F5344CB8AC3E}">
        <p14:creationId xmlns:p14="http://schemas.microsoft.com/office/powerpoint/2010/main" val="808683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C2BD9-EBC2-41A8-0E81-3EA4A4ED9CA9}"/>
              </a:ext>
            </a:extLst>
          </p:cNvPr>
          <p:cNvSpPr>
            <a:spLocks noGrp="1"/>
          </p:cNvSpPr>
          <p:nvPr>
            <p:ph type="title"/>
          </p:nvPr>
        </p:nvSpPr>
        <p:spPr>
          <a:xfrm>
            <a:off x="838200" y="365125"/>
            <a:ext cx="10515600" cy="1049005"/>
          </a:xfrm>
        </p:spPr>
        <p:txBody>
          <a:bodyPr/>
          <a:lstStyle/>
          <a:p>
            <a:r>
              <a:rPr lang="en-US" dirty="0"/>
              <a:t>Literature Review</a:t>
            </a:r>
          </a:p>
        </p:txBody>
      </p:sp>
      <p:sp>
        <p:nvSpPr>
          <p:cNvPr id="3" name="Content Placeholder 2">
            <a:extLst>
              <a:ext uri="{FF2B5EF4-FFF2-40B4-BE49-F238E27FC236}">
                <a16:creationId xmlns:a16="http://schemas.microsoft.com/office/drawing/2014/main" id="{BC8ECCBB-E027-334A-A94D-AE430616C807}"/>
              </a:ext>
            </a:extLst>
          </p:cNvPr>
          <p:cNvSpPr>
            <a:spLocks noGrp="1"/>
          </p:cNvSpPr>
          <p:nvPr>
            <p:ph idx="1"/>
          </p:nvPr>
        </p:nvSpPr>
        <p:spPr>
          <a:xfrm>
            <a:off x="838200" y="1414130"/>
            <a:ext cx="10515600" cy="5231219"/>
          </a:xfrm>
        </p:spPr>
        <p:txBody>
          <a:bodyPr/>
          <a:lstStyle/>
          <a:p>
            <a:r>
              <a:rPr lang="en-US" dirty="0"/>
              <a:t>Many companies follow the reporting guidelines of the Global Reporting Initiative (GRI). </a:t>
            </a:r>
          </a:p>
          <a:p>
            <a:r>
              <a:rPr lang="en-US" b="0" i="0" dirty="0">
                <a:solidFill>
                  <a:srgbClr val="006621"/>
                </a:solidFill>
                <a:effectLst/>
                <a:latin typeface="Roboto" panose="02000000000000000000" pitchFamily="2" charset="0"/>
                <a:hlinkClick r:id="rId2"/>
              </a:rPr>
              <a:t>https://www.globalreporting.org/</a:t>
            </a:r>
            <a:endParaRPr lang="en-US" b="0" i="0" dirty="0">
              <a:solidFill>
                <a:srgbClr val="006621"/>
              </a:solidFill>
              <a:effectLst/>
              <a:latin typeface="Roboto" panose="02000000000000000000" pitchFamily="2" charset="0"/>
            </a:endParaRPr>
          </a:p>
          <a:p>
            <a:r>
              <a:rPr lang="en-US" dirty="0">
                <a:solidFill>
                  <a:srgbClr val="006621"/>
                </a:solidFill>
                <a:latin typeface="Roboto" panose="02000000000000000000" pitchFamily="2" charset="0"/>
              </a:rPr>
              <a:t>CSR reporting is increasing (KPMG, 2011)</a:t>
            </a:r>
          </a:p>
          <a:p>
            <a:r>
              <a:rPr lang="en-US" dirty="0">
                <a:solidFill>
                  <a:srgbClr val="006621"/>
                </a:solidFill>
                <a:latin typeface="Roboto" panose="02000000000000000000" pitchFamily="2" charset="0"/>
              </a:rPr>
              <a:t>A firm’s creation of voluntarily prepared CSR reports expresses their commitment to CSR activities (Chan, Creel, Song, &amp; </a:t>
            </a:r>
            <a:r>
              <a:rPr lang="en-US" dirty="0" err="1">
                <a:solidFill>
                  <a:srgbClr val="006621"/>
                </a:solidFill>
                <a:latin typeface="Roboto" panose="02000000000000000000" pitchFamily="2" charset="0"/>
              </a:rPr>
              <a:t>Yurova</a:t>
            </a:r>
            <a:r>
              <a:rPr lang="en-US" dirty="0">
                <a:solidFill>
                  <a:srgbClr val="006621"/>
                </a:solidFill>
                <a:latin typeface="Roboto" panose="02000000000000000000" pitchFamily="2" charset="0"/>
              </a:rPr>
              <a:t>, 2021)</a:t>
            </a:r>
          </a:p>
          <a:p>
            <a:r>
              <a:rPr lang="en-US" dirty="0">
                <a:solidFill>
                  <a:srgbClr val="006621"/>
                </a:solidFill>
                <a:latin typeface="Roboto" panose="02000000000000000000" pitchFamily="2" charset="0"/>
              </a:rPr>
              <a:t>Many benefits to companies who practice CSR including higher earnings quality (</a:t>
            </a:r>
            <a:r>
              <a:rPr lang="en-US" dirty="0" err="1">
                <a:solidFill>
                  <a:srgbClr val="006621"/>
                </a:solidFill>
                <a:latin typeface="Roboto" panose="02000000000000000000" pitchFamily="2" charset="0"/>
              </a:rPr>
              <a:t>Pyo</a:t>
            </a:r>
            <a:r>
              <a:rPr lang="en-US" dirty="0">
                <a:solidFill>
                  <a:srgbClr val="006621"/>
                </a:solidFill>
                <a:latin typeface="Roboto" panose="02000000000000000000" pitchFamily="2" charset="0"/>
              </a:rPr>
              <a:t> &amp; Lee, 2013), improved financial performance (Jo &amp; </a:t>
            </a:r>
            <a:r>
              <a:rPr lang="en-US" dirty="0" err="1">
                <a:solidFill>
                  <a:srgbClr val="006621"/>
                </a:solidFill>
                <a:latin typeface="Roboto" panose="02000000000000000000" pitchFamily="2" charset="0"/>
              </a:rPr>
              <a:t>Harjoto</a:t>
            </a:r>
            <a:r>
              <a:rPr lang="en-US" dirty="0">
                <a:solidFill>
                  <a:srgbClr val="006621"/>
                </a:solidFill>
                <a:latin typeface="Roboto" panose="02000000000000000000" pitchFamily="2" charset="0"/>
              </a:rPr>
              <a:t>, 2012), and greater customer and employee satisfaction (Matten, 2006).</a:t>
            </a:r>
          </a:p>
          <a:p>
            <a:pPr marL="0" indent="0">
              <a:buNone/>
            </a:pPr>
            <a:endParaRPr lang="en-US" dirty="0">
              <a:solidFill>
                <a:srgbClr val="006621"/>
              </a:solidFill>
              <a:latin typeface="Roboto" panose="02000000000000000000" pitchFamily="2" charset="0"/>
            </a:endParaRPr>
          </a:p>
          <a:p>
            <a:endParaRPr lang="en-US" dirty="0"/>
          </a:p>
        </p:txBody>
      </p:sp>
    </p:spTree>
    <p:extLst>
      <p:ext uri="{BB962C8B-B14F-4D97-AF65-F5344CB8AC3E}">
        <p14:creationId xmlns:p14="http://schemas.microsoft.com/office/powerpoint/2010/main" val="3163201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2F9AA-48AF-C8DD-675E-BBBD2F5E3093}"/>
              </a:ext>
            </a:extLst>
          </p:cNvPr>
          <p:cNvSpPr>
            <a:spLocks noGrp="1"/>
          </p:cNvSpPr>
          <p:nvPr>
            <p:ph type="title"/>
          </p:nvPr>
        </p:nvSpPr>
        <p:spPr/>
        <p:txBody>
          <a:bodyPr/>
          <a:lstStyle/>
          <a:p>
            <a:r>
              <a:rPr lang="en-US" dirty="0"/>
              <a:t>Two Theories of CSR Behavior</a:t>
            </a:r>
          </a:p>
        </p:txBody>
      </p:sp>
      <p:sp>
        <p:nvSpPr>
          <p:cNvPr id="3" name="Content Placeholder 2">
            <a:extLst>
              <a:ext uri="{FF2B5EF4-FFF2-40B4-BE49-F238E27FC236}">
                <a16:creationId xmlns:a16="http://schemas.microsoft.com/office/drawing/2014/main" id="{56CCA366-AD6B-08E2-DDFF-E241A27AA3C6}"/>
              </a:ext>
            </a:extLst>
          </p:cNvPr>
          <p:cNvSpPr>
            <a:spLocks noGrp="1"/>
          </p:cNvSpPr>
          <p:nvPr>
            <p:ph idx="1"/>
          </p:nvPr>
        </p:nvSpPr>
        <p:spPr/>
        <p:txBody>
          <a:bodyPr/>
          <a:lstStyle/>
          <a:p>
            <a:endParaRPr lang="en-US" dirty="0"/>
          </a:p>
          <a:p>
            <a:r>
              <a:rPr lang="en-US" dirty="0"/>
              <a:t>Stakeholder theory represents the view companies perform CSR activities for the benefit of their stakeholders.  This theory is based on stakeholders both inside and outside the company.</a:t>
            </a:r>
          </a:p>
          <a:p>
            <a:r>
              <a:rPr lang="en-US" dirty="0"/>
              <a:t>Legitimacy theory supports a view that companies engage in CSR behavior to overshadow other negative actions or simply to improve its public reputation. </a:t>
            </a:r>
          </a:p>
        </p:txBody>
      </p:sp>
    </p:spTree>
    <p:extLst>
      <p:ext uri="{BB962C8B-B14F-4D97-AF65-F5344CB8AC3E}">
        <p14:creationId xmlns:p14="http://schemas.microsoft.com/office/powerpoint/2010/main" val="749302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31D77-F69E-7535-E64B-B4FE4DB4289D}"/>
              </a:ext>
            </a:extLst>
          </p:cNvPr>
          <p:cNvSpPr>
            <a:spLocks noGrp="1"/>
          </p:cNvSpPr>
          <p:nvPr>
            <p:ph type="title"/>
          </p:nvPr>
        </p:nvSpPr>
        <p:spPr/>
        <p:txBody>
          <a:bodyPr/>
          <a:lstStyle/>
          <a:p>
            <a:r>
              <a:rPr lang="en-US" dirty="0"/>
              <a:t>Corporate Marketing Expenses</a:t>
            </a:r>
          </a:p>
        </p:txBody>
      </p:sp>
      <p:sp>
        <p:nvSpPr>
          <p:cNvPr id="3" name="Content Placeholder 2">
            <a:extLst>
              <a:ext uri="{FF2B5EF4-FFF2-40B4-BE49-F238E27FC236}">
                <a16:creationId xmlns:a16="http://schemas.microsoft.com/office/drawing/2014/main" id="{43833C42-AFC4-7358-A982-2BAF9EC6C63F}"/>
              </a:ext>
            </a:extLst>
          </p:cNvPr>
          <p:cNvSpPr>
            <a:spLocks noGrp="1"/>
          </p:cNvSpPr>
          <p:nvPr>
            <p:ph idx="1"/>
          </p:nvPr>
        </p:nvSpPr>
        <p:spPr/>
        <p:txBody>
          <a:bodyPr/>
          <a:lstStyle/>
          <a:p>
            <a:r>
              <a:rPr lang="en-US" dirty="0"/>
              <a:t>Marketing expenses relate to sales and promotion costs a company occurs in the ordinary course of business.</a:t>
            </a:r>
          </a:p>
          <a:p>
            <a:endParaRPr lang="en-US" dirty="0"/>
          </a:p>
          <a:p>
            <a:pPr marL="0" indent="0">
              <a:buNone/>
            </a:pPr>
            <a:endParaRPr lang="en-US" dirty="0"/>
          </a:p>
        </p:txBody>
      </p:sp>
      <p:pic>
        <p:nvPicPr>
          <p:cNvPr id="5" name="Picture 4">
            <a:extLst>
              <a:ext uri="{FF2B5EF4-FFF2-40B4-BE49-F238E27FC236}">
                <a16:creationId xmlns:a16="http://schemas.microsoft.com/office/drawing/2014/main" id="{A5CC3055-4954-7EE3-1EEE-987D4A0297B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438400" y="2927436"/>
            <a:ext cx="7315200" cy="3018695"/>
          </a:xfrm>
          <a:prstGeom prst="rect">
            <a:avLst/>
          </a:prstGeom>
        </p:spPr>
      </p:pic>
      <p:sp>
        <p:nvSpPr>
          <p:cNvPr id="6" name="TextBox 5">
            <a:extLst>
              <a:ext uri="{FF2B5EF4-FFF2-40B4-BE49-F238E27FC236}">
                <a16:creationId xmlns:a16="http://schemas.microsoft.com/office/drawing/2014/main" id="{E672CF06-DC70-7E34-7C16-6C0B5C054336}"/>
              </a:ext>
            </a:extLst>
          </p:cNvPr>
          <p:cNvSpPr txBox="1"/>
          <p:nvPr/>
        </p:nvSpPr>
        <p:spPr>
          <a:xfrm>
            <a:off x="2438400" y="5946131"/>
            <a:ext cx="7315200" cy="230832"/>
          </a:xfrm>
          <a:prstGeom prst="rect">
            <a:avLst/>
          </a:prstGeom>
          <a:noFill/>
        </p:spPr>
        <p:txBody>
          <a:bodyPr wrap="square" rtlCol="0">
            <a:spAutoFit/>
          </a:bodyPr>
          <a:lstStyle/>
          <a:p>
            <a:r>
              <a:rPr lang="en-US" sz="900">
                <a:hlinkClick r:id="rId3" tooltip="https://push-project.eu/traditional-marketing-techniques/"/>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1655412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87C23-B140-049E-7CB1-CBA8A7058B68}"/>
              </a:ext>
            </a:extLst>
          </p:cNvPr>
          <p:cNvSpPr>
            <a:spLocks noGrp="1"/>
          </p:cNvSpPr>
          <p:nvPr>
            <p:ph type="title"/>
          </p:nvPr>
        </p:nvSpPr>
        <p:spPr/>
        <p:txBody>
          <a:bodyPr/>
          <a:lstStyle/>
          <a:p>
            <a:r>
              <a:rPr lang="en-US" dirty="0"/>
              <a:t>Main Research Question</a:t>
            </a:r>
          </a:p>
        </p:txBody>
      </p:sp>
      <p:sp>
        <p:nvSpPr>
          <p:cNvPr id="3" name="Content Placeholder 2">
            <a:extLst>
              <a:ext uri="{FF2B5EF4-FFF2-40B4-BE49-F238E27FC236}">
                <a16:creationId xmlns:a16="http://schemas.microsoft.com/office/drawing/2014/main" id="{573297CF-C93F-1184-6BCD-002B676DBDD0}"/>
              </a:ext>
            </a:extLst>
          </p:cNvPr>
          <p:cNvSpPr>
            <a:spLocks noGrp="1"/>
          </p:cNvSpPr>
          <p:nvPr>
            <p:ph idx="1"/>
          </p:nvPr>
        </p:nvSpPr>
        <p:spPr/>
        <p:txBody>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there a correlation between CSR reporting and the level of marketing expenses for a corporation?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This study attempts to show how stakeholder or legitimacy theory could be related to the level of corporate marketing expenses.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11244657"/>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313</TotalTime>
  <Words>1023</Words>
  <Application>Microsoft Office PowerPoint</Application>
  <PresentationFormat>Widescreen</PresentationFormat>
  <Paragraphs>57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Corbel</vt:lpstr>
      <vt:lpstr>Roboto</vt:lpstr>
      <vt:lpstr>Times New Roman</vt:lpstr>
      <vt:lpstr>Basis</vt:lpstr>
      <vt:lpstr>      Is there a Correlation between Corporate Social Responsibility Reporting (CSR) and Marketing Expenses</vt:lpstr>
      <vt:lpstr>Overview</vt:lpstr>
      <vt:lpstr>Problem Statement</vt:lpstr>
      <vt:lpstr>Purpose of the Study</vt:lpstr>
      <vt:lpstr>CSR Reports</vt:lpstr>
      <vt:lpstr>Literature Review</vt:lpstr>
      <vt:lpstr>Two Theories of CSR Behavior</vt:lpstr>
      <vt:lpstr>Corporate Marketing Expenses</vt:lpstr>
      <vt:lpstr>Main Research Question</vt:lpstr>
      <vt:lpstr>Model</vt:lpstr>
      <vt:lpstr>Sample</vt:lpstr>
      <vt:lpstr>Expected Findings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a Correlation between Corporate Social Responsibility Reporting (CSR) and Marketing Expenses</dc:title>
  <dc:creator>Timothy Creel</dc:creator>
  <cp:lastModifiedBy>Timothy Creel</cp:lastModifiedBy>
  <cp:revision>13</cp:revision>
  <dcterms:created xsi:type="dcterms:W3CDTF">2022-07-15T01:51:31Z</dcterms:created>
  <dcterms:modified xsi:type="dcterms:W3CDTF">2022-10-14T17:29:06Z</dcterms:modified>
</cp:coreProperties>
</file>