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D457B1-7BF3-4785-BCB0-983260B34463}" type="doc">
      <dgm:prSet loTypeId="urn:microsoft.com/office/officeart/2005/8/layout/matrix2" loCatId="matrix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C984794-69A1-4889-AB2D-5DC9850385ED}">
      <dgm:prSet/>
      <dgm:spPr/>
      <dgm:t>
        <a:bodyPr/>
        <a:lstStyle/>
        <a:p>
          <a:r>
            <a:rPr lang="en-US"/>
            <a:t>Tests and quizzes could also be completed in publisher sites such as McGraw-Hill’s Connect or Pearson’s MyAccountingLab.</a:t>
          </a:r>
        </a:p>
      </dgm:t>
    </dgm:pt>
    <dgm:pt modelId="{C666140E-F3A2-47B4-B19A-F6FDE6935C0B}" type="parTrans" cxnId="{EB3B4006-00BB-45CB-B9FF-34459F19BE85}">
      <dgm:prSet/>
      <dgm:spPr/>
      <dgm:t>
        <a:bodyPr/>
        <a:lstStyle/>
        <a:p>
          <a:endParaRPr lang="en-US"/>
        </a:p>
      </dgm:t>
    </dgm:pt>
    <dgm:pt modelId="{3F9DEE25-5A15-428C-9BB7-BE5250FC9D3A}" type="sibTrans" cxnId="{EB3B4006-00BB-45CB-B9FF-34459F19BE85}">
      <dgm:prSet/>
      <dgm:spPr/>
      <dgm:t>
        <a:bodyPr/>
        <a:lstStyle/>
        <a:p>
          <a:endParaRPr lang="en-US"/>
        </a:p>
      </dgm:t>
    </dgm:pt>
    <dgm:pt modelId="{1100F0EB-69AD-4B17-B77D-CAEE4FCEF685}">
      <dgm:prSet/>
      <dgm:spPr/>
      <dgm:t>
        <a:bodyPr/>
        <a:lstStyle/>
        <a:p>
          <a:r>
            <a:rPr lang="en-US"/>
            <a:t>Tests and quizzes could also be given in the learning management system such as Canvas.</a:t>
          </a:r>
        </a:p>
      </dgm:t>
    </dgm:pt>
    <dgm:pt modelId="{A0B31263-670A-43E0-AF73-88BA456F07B8}" type="parTrans" cxnId="{DF5BBEC6-8143-4BEA-924E-C5E5839FC059}">
      <dgm:prSet/>
      <dgm:spPr/>
      <dgm:t>
        <a:bodyPr/>
        <a:lstStyle/>
        <a:p>
          <a:endParaRPr lang="en-US"/>
        </a:p>
      </dgm:t>
    </dgm:pt>
    <dgm:pt modelId="{6CC3E64F-3C3E-4076-9B20-7064F075C024}" type="sibTrans" cxnId="{DF5BBEC6-8143-4BEA-924E-C5E5839FC059}">
      <dgm:prSet/>
      <dgm:spPr/>
      <dgm:t>
        <a:bodyPr/>
        <a:lstStyle/>
        <a:p>
          <a:endParaRPr lang="en-US"/>
        </a:p>
      </dgm:t>
    </dgm:pt>
    <dgm:pt modelId="{93ACDEB2-E7D0-4978-8467-AE3048ADCCF8}">
      <dgm:prSet/>
      <dgm:spPr/>
      <dgm:t>
        <a:bodyPr/>
        <a:lstStyle/>
        <a:p>
          <a:r>
            <a:rPr lang="en-US"/>
            <a:t>This would also save time as they would be auto-graded.</a:t>
          </a:r>
        </a:p>
      </dgm:t>
    </dgm:pt>
    <dgm:pt modelId="{1FBB5FB4-2AFC-4695-B354-56EA462A7C7B}" type="parTrans" cxnId="{1B2EED5A-F3F8-4EA4-A726-A799CDF404D9}">
      <dgm:prSet/>
      <dgm:spPr/>
      <dgm:t>
        <a:bodyPr/>
        <a:lstStyle/>
        <a:p>
          <a:endParaRPr lang="en-US"/>
        </a:p>
      </dgm:t>
    </dgm:pt>
    <dgm:pt modelId="{A7999E19-8205-42C9-B1B6-B8C035F500CC}" type="sibTrans" cxnId="{1B2EED5A-F3F8-4EA4-A726-A799CDF404D9}">
      <dgm:prSet/>
      <dgm:spPr/>
      <dgm:t>
        <a:bodyPr/>
        <a:lstStyle/>
        <a:p>
          <a:endParaRPr lang="en-US"/>
        </a:p>
      </dgm:t>
    </dgm:pt>
    <dgm:pt modelId="{68369D26-E286-4733-92BD-0D766FB941AA}">
      <dgm:prSet/>
      <dgm:spPr/>
      <dgm:t>
        <a:bodyPr/>
        <a:lstStyle/>
        <a:p>
          <a:r>
            <a:rPr lang="en-US"/>
            <a:t>Papers, cases, or projects could be submitted through the learning management system and graded within this site by the instructor.</a:t>
          </a:r>
        </a:p>
      </dgm:t>
    </dgm:pt>
    <dgm:pt modelId="{FACC89D7-1EBD-4BCD-B6C4-A23067C948F9}" type="parTrans" cxnId="{1DE97785-B429-4C9B-B1DE-F77465BCACBF}">
      <dgm:prSet/>
      <dgm:spPr/>
      <dgm:t>
        <a:bodyPr/>
        <a:lstStyle/>
        <a:p>
          <a:endParaRPr lang="en-US"/>
        </a:p>
      </dgm:t>
    </dgm:pt>
    <dgm:pt modelId="{D2FADA49-6AAE-4283-A488-A31E55545F6F}" type="sibTrans" cxnId="{1DE97785-B429-4C9B-B1DE-F77465BCACBF}">
      <dgm:prSet/>
      <dgm:spPr/>
      <dgm:t>
        <a:bodyPr/>
        <a:lstStyle/>
        <a:p>
          <a:endParaRPr lang="en-US"/>
        </a:p>
      </dgm:t>
    </dgm:pt>
    <dgm:pt modelId="{8E8B4830-2E66-47E9-B56F-E83AD8E5D442}" type="pres">
      <dgm:prSet presAssocID="{90D457B1-7BF3-4785-BCB0-983260B34463}" presName="matrix" presStyleCnt="0">
        <dgm:presLayoutVars>
          <dgm:chMax val="1"/>
          <dgm:dir/>
          <dgm:resizeHandles val="exact"/>
        </dgm:presLayoutVars>
      </dgm:prSet>
      <dgm:spPr/>
    </dgm:pt>
    <dgm:pt modelId="{F413574B-A8F3-4BA1-BCFF-D55035A6C294}" type="pres">
      <dgm:prSet presAssocID="{90D457B1-7BF3-4785-BCB0-983260B34463}" presName="axisShape" presStyleLbl="bgShp" presStyleIdx="0" presStyleCnt="1"/>
      <dgm:spPr/>
    </dgm:pt>
    <dgm:pt modelId="{6DB06F75-336B-4D75-B21B-3A3945DBE7A1}" type="pres">
      <dgm:prSet presAssocID="{90D457B1-7BF3-4785-BCB0-983260B34463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0FA30EE-12AC-40CC-8D32-554786F69D49}" type="pres">
      <dgm:prSet presAssocID="{90D457B1-7BF3-4785-BCB0-983260B34463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401277F-BC4D-499A-8D61-6C4397FECFAC}" type="pres">
      <dgm:prSet presAssocID="{90D457B1-7BF3-4785-BCB0-983260B34463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D68D352-387D-4E32-A9E7-03D4A76F6409}" type="pres">
      <dgm:prSet presAssocID="{90D457B1-7BF3-4785-BCB0-983260B34463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C12D600-2F0D-4031-A16A-A4A5970EB636}" type="presOf" srcId="{68369D26-E286-4733-92BD-0D766FB941AA}" destId="{AD68D352-387D-4E32-A9E7-03D4A76F6409}" srcOrd="0" destOrd="0" presId="urn:microsoft.com/office/officeart/2005/8/layout/matrix2"/>
    <dgm:cxn modelId="{EB3B4006-00BB-45CB-B9FF-34459F19BE85}" srcId="{90D457B1-7BF3-4785-BCB0-983260B34463}" destId="{AC984794-69A1-4889-AB2D-5DC9850385ED}" srcOrd="0" destOrd="0" parTransId="{C666140E-F3A2-47B4-B19A-F6FDE6935C0B}" sibTransId="{3F9DEE25-5A15-428C-9BB7-BE5250FC9D3A}"/>
    <dgm:cxn modelId="{EE40ED2E-999A-43CF-A24B-39F1FAC272B9}" type="presOf" srcId="{1100F0EB-69AD-4B17-B77D-CAEE4FCEF685}" destId="{C0FA30EE-12AC-40CC-8D32-554786F69D49}" srcOrd="0" destOrd="0" presId="urn:microsoft.com/office/officeart/2005/8/layout/matrix2"/>
    <dgm:cxn modelId="{3B363031-B2D5-415E-B7E8-D058FD30925C}" type="presOf" srcId="{AC984794-69A1-4889-AB2D-5DC9850385ED}" destId="{6DB06F75-336B-4D75-B21B-3A3945DBE7A1}" srcOrd="0" destOrd="0" presId="urn:microsoft.com/office/officeart/2005/8/layout/matrix2"/>
    <dgm:cxn modelId="{B2DA9554-9DDE-4E6D-8378-03679BF275E5}" type="presOf" srcId="{93ACDEB2-E7D0-4978-8467-AE3048ADCCF8}" destId="{6401277F-BC4D-499A-8D61-6C4397FECFAC}" srcOrd="0" destOrd="0" presId="urn:microsoft.com/office/officeart/2005/8/layout/matrix2"/>
    <dgm:cxn modelId="{1B2EED5A-F3F8-4EA4-A726-A799CDF404D9}" srcId="{90D457B1-7BF3-4785-BCB0-983260B34463}" destId="{93ACDEB2-E7D0-4978-8467-AE3048ADCCF8}" srcOrd="2" destOrd="0" parTransId="{1FBB5FB4-2AFC-4695-B354-56EA462A7C7B}" sibTransId="{A7999E19-8205-42C9-B1B6-B8C035F500CC}"/>
    <dgm:cxn modelId="{1DE97785-B429-4C9B-B1DE-F77465BCACBF}" srcId="{90D457B1-7BF3-4785-BCB0-983260B34463}" destId="{68369D26-E286-4733-92BD-0D766FB941AA}" srcOrd="3" destOrd="0" parTransId="{FACC89D7-1EBD-4BCD-B6C4-A23067C948F9}" sibTransId="{D2FADA49-6AAE-4283-A488-A31E55545F6F}"/>
    <dgm:cxn modelId="{70E3D692-C942-4A49-88EE-D7E31AAF265E}" type="presOf" srcId="{90D457B1-7BF3-4785-BCB0-983260B34463}" destId="{8E8B4830-2E66-47E9-B56F-E83AD8E5D442}" srcOrd="0" destOrd="0" presId="urn:microsoft.com/office/officeart/2005/8/layout/matrix2"/>
    <dgm:cxn modelId="{DF5BBEC6-8143-4BEA-924E-C5E5839FC059}" srcId="{90D457B1-7BF3-4785-BCB0-983260B34463}" destId="{1100F0EB-69AD-4B17-B77D-CAEE4FCEF685}" srcOrd="1" destOrd="0" parTransId="{A0B31263-670A-43E0-AF73-88BA456F07B8}" sibTransId="{6CC3E64F-3C3E-4076-9B20-7064F075C024}"/>
    <dgm:cxn modelId="{82DC1200-C201-41FA-BF27-21ABE9702112}" type="presParOf" srcId="{8E8B4830-2E66-47E9-B56F-E83AD8E5D442}" destId="{F413574B-A8F3-4BA1-BCFF-D55035A6C294}" srcOrd="0" destOrd="0" presId="urn:microsoft.com/office/officeart/2005/8/layout/matrix2"/>
    <dgm:cxn modelId="{C5394B75-A6F4-4F93-8946-A1ED7A959ABA}" type="presParOf" srcId="{8E8B4830-2E66-47E9-B56F-E83AD8E5D442}" destId="{6DB06F75-336B-4D75-B21B-3A3945DBE7A1}" srcOrd="1" destOrd="0" presId="urn:microsoft.com/office/officeart/2005/8/layout/matrix2"/>
    <dgm:cxn modelId="{5197C55C-4E16-4D87-BBDD-F42AA1AA457A}" type="presParOf" srcId="{8E8B4830-2E66-47E9-B56F-E83AD8E5D442}" destId="{C0FA30EE-12AC-40CC-8D32-554786F69D49}" srcOrd="2" destOrd="0" presId="urn:microsoft.com/office/officeart/2005/8/layout/matrix2"/>
    <dgm:cxn modelId="{89D30EAD-E2E1-4BD1-98E4-40AFE2F337BB}" type="presParOf" srcId="{8E8B4830-2E66-47E9-B56F-E83AD8E5D442}" destId="{6401277F-BC4D-499A-8D61-6C4397FECFAC}" srcOrd="3" destOrd="0" presId="urn:microsoft.com/office/officeart/2005/8/layout/matrix2"/>
    <dgm:cxn modelId="{F7198D4D-6431-4875-B2E3-653C8C85F5B8}" type="presParOf" srcId="{8E8B4830-2E66-47E9-B56F-E83AD8E5D442}" destId="{AD68D352-387D-4E32-A9E7-03D4A76F6409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563D19-98A7-4F47-8746-BA1D996FCA6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E9DF525-509F-4088-9C84-3831AB88948D}">
      <dgm:prSet/>
      <dgm:spPr/>
      <dgm:t>
        <a:bodyPr/>
        <a:lstStyle/>
        <a:p>
          <a:r>
            <a:rPr lang="en-US"/>
            <a:t>Inform students of the benefits of the paperless classroom, how it benefits the environment, and how it applies to todays workplace.</a:t>
          </a:r>
        </a:p>
      </dgm:t>
    </dgm:pt>
    <dgm:pt modelId="{27FFED29-0744-4623-BDEA-2E3BBEF62453}" type="parTrans" cxnId="{CD23DFAC-1FC6-417F-BA96-E423C2A30F43}">
      <dgm:prSet/>
      <dgm:spPr/>
      <dgm:t>
        <a:bodyPr/>
        <a:lstStyle/>
        <a:p>
          <a:endParaRPr lang="en-US"/>
        </a:p>
      </dgm:t>
    </dgm:pt>
    <dgm:pt modelId="{27ECDBA3-7AE3-4DE9-A41D-1DCD15DE8475}" type="sibTrans" cxnId="{CD23DFAC-1FC6-417F-BA96-E423C2A30F43}">
      <dgm:prSet/>
      <dgm:spPr/>
      <dgm:t>
        <a:bodyPr/>
        <a:lstStyle/>
        <a:p>
          <a:endParaRPr lang="en-US"/>
        </a:p>
      </dgm:t>
    </dgm:pt>
    <dgm:pt modelId="{C0708C86-2E4C-4B35-A5F9-AD25E3D9F0E8}">
      <dgm:prSet/>
      <dgm:spPr/>
      <dgm:t>
        <a:bodyPr/>
        <a:lstStyle/>
        <a:p>
          <a:r>
            <a:rPr lang="en-US"/>
            <a:t>Use technology to replace paper.</a:t>
          </a:r>
        </a:p>
      </dgm:t>
    </dgm:pt>
    <dgm:pt modelId="{D26A141D-5281-4B5F-B38C-66A33BA53A70}" type="parTrans" cxnId="{4A0ED2A7-E03A-469C-9221-87CEB1D854AE}">
      <dgm:prSet/>
      <dgm:spPr/>
      <dgm:t>
        <a:bodyPr/>
        <a:lstStyle/>
        <a:p>
          <a:endParaRPr lang="en-US"/>
        </a:p>
      </dgm:t>
    </dgm:pt>
    <dgm:pt modelId="{75CCA7F6-B897-4A88-B41B-5E44EA8E061A}" type="sibTrans" cxnId="{4A0ED2A7-E03A-469C-9221-87CEB1D854AE}">
      <dgm:prSet/>
      <dgm:spPr/>
      <dgm:t>
        <a:bodyPr/>
        <a:lstStyle/>
        <a:p>
          <a:endParaRPr lang="en-US"/>
        </a:p>
      </dgm:t>
    </dgm:pt>
    <dgm:pt modelId="{BDD66148-E066-4184-B87E-071B153AA5F7}">
      <dgm:prSet/>
      <dgm:spPr/>
      <dgm:t>
        <a:bodyPr/>
        <a:lstStyle/>
        <a:p>
          <a:r>
            <a:rPr lang="en-US"/>
            <a:t>Apply for grants to gain access to greater technology.</a:t>
          </a:r>
        </a:p>
      </dgm:t>
    </dgm:pt>
    <dgm:pt modelId="{FDBC15AC-5D48-4874-B576-F359E1443786}" type="parTrans" cxnId="{8B148ABB-4873-4A0C-AA8E-A8269CFF518C}">
      <dgm:prSet/>
      <dgm:spPr/>
      <dgm:t>
        <a:bodyPr/>
        <a:lstStyle/>
        <a:p>
          <a:endParaRPr lang="en-US"/>
        </a:p>
      </dgm:t>
    </dgm:pt>
    <dgm:pt modelId="{BB931155-0868-46CE-8ED1-6B2F1C213434}" type="sibTrans" cxnId="{8B148ABB-4873-4A0C-AA8E-A8269CFF518C}">
      <dgm:prSet/>
      <dgm:spPr/>
      <dgm:t>
        <a:bodyPr/>
        <a:lstStyle/>
        <a:p>
          <a:endParaRPr lang="en-US"/>
        </a:p>
      </dgm:t>
    </dgm:pt>
    <dgm:pt modelId="{3C837322-AA6B-470C-BA7F-98BF751A1DB8}">
      <dgm:prSet/>
      <dgm:spPr/>
      <dgm:t>
        <a:bodyPr/>
        <a:lstStyle/>
        <a:p>
          <a:r>
            <a:rPr lang="en-US"/>
            <a:t>Revise and improve over time.</a:t>
          </a:r>
        </a:p>
      </dgm:t>
    </dgm:pt>
    <dgm:pt modelId="{655FAF9A-B210-4918-B33F-42712635441F}" type="parTrans" cxnId="{31E4F9DB-A3BD-41B8-AD47-ECE78DC97F1B}">
      <dgm:prSet/>
      <dgm:spPr/>
      <dgm:t>
        <a:bodyPr/>
        <a:lstStyle/>
        <a:p>
          <a:endParaRPr lang="en-US"/>
        </a:p>
      </dgm:t>
    </dgm:pt>
    <dgm:pt modelId="{E08F6A25-8442-4FEE-88E8-D321E3E70059}" type="sibTrans" cxnId="{31E4F9DB-A3BD-41B8-AD47-ECE78DC97F1B}">
      <dgm:prSet/>
      <dgm:spPr/>
      <dgm:t>
        <a:bodyPr/>
        <a:lstStyle/>
        <a:p>
          <a:endParaRPr lang="en-US"/>
        </a:p>
      </dgm:t>
    </dgm:pt>
    <dgm:pt modelId="{04866C62-6FCC-458B-A159-D1FFAAA66D77}">
      <dgm:prSet/>
      <dgm:spPr/>
      <dgm:t>
        <a:bodyPr/>
        <a:lstStyle/>
        <a:p>
          <a:r>
            <a:rPr lang="en-US"/>
            <a:t>Get input from students to make improvements.  This may also be used as data on a research paper.</a:t>
          </a:r>
        </a:p>
      </dgm:t>
    </dgm:pt>
    <dgm:pt modelId="{59484B62-389F-4029-B405-E45C8225C53B}" type="parTrans" cxnId="{39C67189-3A09-4FF5-881F-11A15EA4CED0}">
      <dgm:prSet/>
      <dgm:spPr/>
      <dgm:t>
        <a:bodyPr/>
        <a:lstStyle/>
        <a:p>
          <a:endParaRPr lang="en-US"/>
        </a:p>
      </dgm:t>
    </dgm:pt>
    <dgm:pt modelId="{AF68EC71-6B48-4E7A-8DC8-859AEFA68761}" type="sibTrans" cxnId="{39C67189-3A09-4FF5-881F-11A15EA4CED0}">
      <dgm:prSet/>
      <dgm:spPr/>
      <dgm:t>
        <a:bodyPr/>
        <a:lstStyle/>
        <a:p>
          <a:endParaRPr lang="en-US"/>
        </a:p>
      </dgm:t>
    </dgm:pt>
    <dgm:pt modelId="{EB45F5CD-7164-4B6E-8E9A-01112A42F330}" type="pres">
      <dgm:prSet presAssocID="{D5563D19-98A7-4F47-8746-BA1D996FCA68}" presName="root" presStyleCnt="0">
        <dgm:presLayoutVars>
          <dgm:dir/>
          <dgm:resizeHandles val="exact"/>
        </dgm:presLayoutVars>
      </dgm:prSet>
      <dgm:spPr/>
    </dgm:pt>
    <dgm:pt modelId="{2583B906-EF47-4732-A281-DA42D8188BE9}" type="pres">
      <dgm:prSet presAssocID="{2E9DF525-509F-4088-9C84-3831AB88948D}" presName="compNode" presStyleCnt="0"/>
      <dgm:spPr/>
    </dgm:pt>
    <dgm:pt modelId="{F26435A3-7F2D-43FC-B5F8-3384004A25F8}" type="pres">
      <dgm:prSet presAssocID="{2E9DF525-509F-4088-9C84-3831AB88948D}" presName="bgRect" presStyleLbl="bgShp" presStyleIdx="0" presStyleCnt="5"/>
      <dgm:spPr/>
    </dgm:pt>
    <dgm:pt modelId="{C7EDBD1C-630F-4AE9-9766-05ABA51BDA83}" type="pres">
      <dgm:prSet presAssocID="{2E9DF525-509F-4088-9C84-3831AB88948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3390AD05-E0B7-456F-9D7F-B9EBAA33C79B}" type="pres">
      <dgm:prSet presAssocID="{2E9DF525-509F-4088-9C84-3831AB88948D}" presName="spaceRect" presStyleCnt="0"/>
      <dgm:spPr/>
    </dgm:pt>
    <dgm:pt modelId="{0B7E40BB-2BB1-4B43-AED5-C7C3019FC4B6}" type="pres">
      <dgm:prSet presAssocID="{2E9DF525-509F-4088-9C84-3831AB88948D}" presName="parTx" presStyleLbl="revTx" presStyleIdx="0" presStyleCnt="5">
        <dgm:presLayoutVars>
          <dgm:chMax val="0"/>
          <dgm:chPref val="0"/>
        </dgm:presLayoutVars>
      </dgm:prSet>
      <dgm:spPr/>
    </dgm:pt>
    <dgm:pt modelId="{10D7455B-6829-4B96-A505-E1679C913543}" type="pres">
      <dgm:prSet presAssocID="{27ECDBA3-7AE3-4DE9-A41D-1DCD15DE8475}" presName="sibTrans" presStyleCnt="0"/>
      <dgm:spPr/>
    </dgm:pt>
    <dgm:pt modelId="{4D804922-0476-4E24-B0D9-53C6B593A75F}" type="pres">
      <dgm:prSet presAssocID="{C0708C86-2E4C-4B35-A5F9-AD25E3D9F0E8}" presName="compNode" presStyleCnt="0"/>
      <dgm:spPr/>
    </dgm:pt>
    <dgm:pt modelId="{E5BA324E-C45B-46E3-AB77-3AD0A243341A}" type="pres">
      <dgm:prSet presAssocID="{C0708C86-2E4C-4B35-A5F9-AD25E3D9F0E8}" presName="bgRect" presStyleLbl="bgShp" presStyleIdx="1" presStyleCnt="5"/>
      <dgm:spPr/>
    </dgm:pt>
    <dgm:pt modelId="{6C447CA9-C85D-40F0-90B3-1BF2800F4CEF}" type="pres">
      <dgm:prSet presAssocID="{C0708C86-2E4C-4B35-A5F9-AD25E3D9F0E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per"/>
        </a:ext>
      </dgm:extLst>
    </dgm:pt>
    <dgm:pt modelId="{A67C7B47-8619-405E-ACE2-F8E6BC9CFB91}" type="pres">
      <dgm:prSet presAssocID="{C0708C86-2E4C-4B35-A5F9-AD25E3D9F0E8}" presName="spaceRect" presStyleCnt="0"/>
      <dgm:spPr/>
    </dgm:pt>
    <dgm:pt modelId="{5DEC1C13-258A-4663-B63A-5DE781919058}" type="pres">
      <dgm:prSet presAssocID="{C0708C86-2E4C-4B35-A5F9-AD25E3D9F0E8}" presName="parTx" presStyleLbl="revTx" presStyleIdx="1" presStyleCnt="5">
        <dgm:presLayoutVars>
          <dgm:chMax val="0"/>
          <dgm:chPref val="0"/>
        </dgm:presLayoutVars>
      </dgm:prSet>
      <dgm:spPr/>
    </dgm:pt>
    <dgm:pt modelId="{F70633F9-98FB-43DF-BC36-17F326902003}" type="pres">
      <dgm:prSet presAssocID="{75CCA7F6-B897-4A88-B41B-5E44EA8E061A}" presName="sibTrans" presStyleCnt="0"/>
      <dgm:spPr/>
    </dgm:pt>
    <dgm:pt modelId="{BEF08D87-779A-4EA4-967D-4FA64DAA5AA3}" type="pres">
      <dgm:prSet presAssocID="{BDD66148-E066-4184-B87E-071B153AA5F7}" presName="compNode" presStyleCnt="0"/>
      <dgm:spPr/>
    </dgm:pt>
    <dgm:pt modelId="{B890AD87-C330-4F4C-ACB3-56E4CCAD7571}" type="pres">
      <dgm:prSet presAssocID="{BDD66148-E066-4184-B87E-071B153AA5F7}" presName="bgRect" presStyleLbl="bgShp" presStyleIdx="2" presStyleCnt="5"/>
      <dgm:spPr/>
    </dgm:pt>
    <dgm:pt modelId="{B7A9D982-AC15-4BFE-9042-3CF6700CA6DD}" type="pres">
      <dgm:prSet presAssocID="{BDD66148-E066-4184-B87E-071B153AA5F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B1D45B5-B6AD-4BBF-A5C9-9AF21F85C112}" type="pres">
      <dgm:prSet presAssocID="{BDD66148-E066-4184-B87E-071B153AA5F7}" presName="spaceRect" presStyleCnt="0"/>
      <dgm:spPr/>
    </dgm:pt>
    <dgm:pt modelId="{B542A617-7AFD-480E-8D5A-A785AD89F8A1}" type="pres">
      <dgm:prSet presAssocID="{BDD66148-E066-4184-B87E-071B153AA5F7}" presName="parTx" presStyleLbl="revTx" presStyleIdx="2" presStyleCnt="5">
        <dgm:presLayoutVars>
          <dgm:chMax val="0"/>
          <dgm:chPref val="0"/>
        </dgm:presLayoutVars>
      </dgm:prSet>
      <dgm:spPr/>
    </dgm:pt>
    <dgm:pt modelId="{AFEC4248-74EF-4FE3-9381-D669C1483E13}" type="pres">
      <dgm:prSet presAssocID="{BB931155-0868-46CE-8ED1-6B2F1C213434}" presName="sibTrans" presStyleCnt="0"/>
      <dgm:spPr/>
    </dgm:pt>
    <dgm:pt modelId="{A7E1CE4A-0430-40F9-9636-3AC1CD8CB52F}" type="pres">
      <dgm:prSet presAssocID="{3C837322-AA6B-470C-BA7F-98BF751A1DB8}" presName="compNode" presStyleCnt="0"/>
      <dgm:spPr/>
    </dgm:pt>
    <dgm:pt modelId="{AD44D8E7-3E42-4ED0-8083-B9D303A9967D}" type="pres">
      <dgm:prSet presAssocID="{3C837322-AA6B-470C-BA7F-98BF751A1DB8}" presName="bgRect" presStyleLbl="bgShp" presStyleIdx="3" presStyleCnt="5"/>
      <dgm:spPr/>
    </dgm:pt>
    <dgm:pt modelId="{4787C7C8-D6E1-4DDA-B980-019C38A7FEB3}" type="pres">
      <dgm:prSet presAssocID="{3C837322-AA6B-470C-BA7F-98BF751A1DB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0BE10A18-19A8-453D-84DD-CC23973C15DD}" type="pres">
      <dgm:prSet presAssocID="{3C837322-AA6B-470C-BA7F-98BF751A1DB8}" presName="spaceRect" presStyleCnt="0"/>
      <dgm:spPr/>
    </dgm:pt>
    <dgm:pt modelId="{458C7974-FADC-47D8-911F-810B978881E0}" type="pres">
      <dgm:prSet presAssocID="{3C837322-AA6B-470C-BA7F-98BF751A1DB8}" presName="parTx" presStyleLbl="revTx" presStyleIdx="3" presStyleCnt="5">
        <dgm:presLayoutVars>
          <dgm:chMax val="0"/>
          <dgm:chPref val="0"/>
        </dgm:presLayoutVars>
      </dgm:prSet>
      <dgm:spPr/>
    </dgm:pt>
    <dgm:pt modelId="{2F1A97C4-4E67-448E-8C76-DF7573614432}" type="pres">
      <dgm:prSet presAssocID="{E08F6A25-8442-4FEE-88E8-D321E3E70059}" presName="sibTrans" presStyleCnt="0"/>
      <dgm:spPr/>
    </dgm:pt>
    <dgm:pt modelId="{A2B90F00-94B4-4307-A9A6-FF02FE305BD9}" type="pres">
      <dgm:prSet presAssocID="{04866C62-6FCC-458B-A159-D1FFAAA66D77}" presName="compNode" presStyleCnt="0"/>
      <dgm:spPr/>
    </dgm:pt>
    <dgm:pt modelId="{3F756028-ED95-4D54-A3E1-39B392985270}" type="pres">
      <dgm:prSet presAssocID="{04866C62-6FCC-458B-A159-D1FFAAA66D77}" presName="bgRect" presStyleLbl="bgShp" presStyleIdx="4" presStyleCnt="5"/>
      <dgm:spPr/>
    </dgm:pt>
    <dgm:pt modelId="{F2546E5C-F25F-4F0E-AE6F-B3B4BED66AEB}" type="pres">
      <dgm:prSet presAssocID="{04866C62-6FCC-458B-A159-D1FFAAA66D7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612FAF55-3A58-41F0-BD3F-5C8B7F8554A0}" type="pres">
      <dgm:prSet presAssocID="{04866C62-6FCC-458B-A159-D1FFAAA66D77}" presName="spaceRect" presStyleCnt="0"/>
      <dgm:spPr/>
    </dgm:pt>
    <dgm:pt modelId="{D6B3BB21-D46F-4105-B1BA-0D6D073369F8}" type="pres">
      <dgm:prSet presAssocID="{04866C62-6FCC-458B-A159-D1FFAAA66D7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7F6FA53-34A2-4415-BA33-59797003FC4B}" type="presOf" srcId="{C0708C86-2E4C-4B35-A5F9-AD25E3D9F0E8}" destId="{5DEC1C13-258A-4663-B63A-5DE781919058}" srcOrd="0" destOrd="0" presId="urn:microsoft.com/office/officeart/2018/2/layout/IconVerticalSolidList"/>
    <dgm:cxn modelId="{9E1F7F7F-74E6-4950-8477-11D876DC083A}" type="presOf" srcId="{2E9DF525-509F-4088-9C84-3831AB88948D}" destId="{0B7E40BB-2BB1-4B43-AED5-C7C3019FC4B6}" srcOrd="0" destOrd="0" presId="urn:microsoft.com/office/officeart/2018/2/layout/IconVerticalSolidList"/>
    <dgm:cxn modelId="{39C67189-3A09-4FF5-881F-11A15EA4CED0}" srcId="{D5563D19-98A7-4F47-8746-BA1D996FCA68}" destId="{04866C62-6FCC-458B-A159-D1FFAAA66D77}" srcOrd="4" destOrd="0" parTransId="{59484B62-389F-4029-B405-E45C8225C53B}" sibTransId="{AF68EC71-6B48-4E7A-8DC8-859AEFA68761}"/>
    <dgm:cxn modelId="{89C2E593-2670-441D-9629-3CA594D43170}" type="presOf" srcId="{D5563D19-98A7-4F47-8746-BA1D996FCA68}" destId="{EB45F5CD-7164-4B6E-8E9A-01112A42F330}" srcOrd="0" destOrd="0" presId="urn:microsoft.com/office/officeart/2018/2/layout/IconVerticalSolidList"/>
    <dgm:cxn modelId="{7C000399-6DC5-4D3F-99D6-D192513B517B}" type="presOf" srcId="{BDD66148-E066-4184-B87E-071B153AA5F7}" destId="{B542A617-7AFD-480E-8D5A-A785AD89F8A1}" srcOrd="0" destOrd="0" presId="urn:microsoft.com/office/officeart/2018/2/layout/IconVerticalSolidList"/>
    <dgm:cxn modelId="{4A0ED2A7-E03A-469C-9221-87CEB1D854AE}" srcId="{D5563D19-98A7-4F47-8746-BA1D996FCA68}" destId="{C0708C86-2E4C-4B35-A5F9-AD25E3D9F0E8}" srcOrd="1" destOrd="0" parTransId="{D26A141D-5281-4B5F-B38C-66A33BA53A70}" sibTransId="{75CCA7F6-B897-4A88-B41B-5E44EA8E061A}"/>
    <dgm:cxn modelId="{D40238A8-A6BA-459D-B452-78B82E142017}" type="presOf" srcId="{04866C62-6FCC-458B-A159-D1FFAAA66D77}" destId="{D6B3BB21-D46F-4105-B1BA-0D6D073369F8}" srcOrd="0" destOrd="0" presId="urn:microsoft.com/office/officeart/2018/2/layout/IconVerticalSolidList"/>
    <dgm:cxn modelId="{CD23DFAC-1FC6-417F-BA96-E423C2A30F43}" srcId="{D5563D19-98A7-4F47-8746-BA1D996FCA68}" destId="{2E9DF525-509F-4088-9C84-3831AB88948D}" srcOrd="0" destOrd="0" parTransId="{27FFED29-0744-4623-BDEA-2E3BBEF62453}" sibTransId="{27ECDBA3-7AE3-4DE9-A41D-1DCD15DE8475}"/>
    <dgm:cxn modelId="{8B148ABB-4873-4A0C-AA8E-A8269CFF518C}" srcId="{D5563D19-98A7-4F47-8746-BA1D996FCA68}" destId="{BDD66148-E066-4184-B87E-071B153AA5F7}" srcOrd="2" destOrd="0" parTransId="{FDBC15AC-5D48-4874-B576-F359E1443786}" sibTransId="{BB931155-0868-46CE-8ED1-6B2F1C213434}"/>
    <dgm:cxn modelId="{31E4F9DB-A3BD-41B8-AD47-ECE78DC97F1B}" srcId="{D5563D19-98A7-4F47-8746-BA1D996FCA68}" destId="{3C837322-AA6B-470C-BA7F-98BF751A1DB8}" srcOrd="3" destOrd="0" parTransId="{655FAF9A-B210-4918-B33F-42712635441F}" sibTransId="{E08F6A25-8442-4FEE-88E8-D321E3E70059}"/>
    <dgm:cxn modelId="{529D94EE-558D-4B07-B9B2-61EF457D183E}" type="presOf" srcId="{3C837322-AA6B-470C-BA7F-98BF751A1DB8}" destId="{458C7974-FADC-47D8-911F-810B978881E0}" srcOrd="0" destOrd="0" presId="urn:microsoft.com/office/officeart/2018/2/layout/IconVerticalSolidList"/>
    <dgm:cxn modelId="{062248F9-1233-4888-840C-59E1375E0EF6}" type="presParOf" srcId="{EB45F5CD-7164-4B6E-8E9A-01112A42F330}" destId="{2583B906-EF47-4732-A281-DA42D8188BE9}" srcOrd="0" destOrd="0" presId="urn:microsoft.com/office/officeart/2018/2/layout/IconVerticalSolidList"/>
    <dgm:cxn modelId="{4BE2BDF1-FFB0-4018-AFFF-FC7739AD1E62}" type="presParOf" srcId="{2583B906-EF47-4732-A281-DA42D8188BE9}" destId="{F26435A3-7F2D-43FC-B5F8-3384004A25F8}" srcOrd="0" destOrd="0" presId="urn:microsoft.com/office/officeart/2018/2/layout/IconVerticalSolidList"/>
    <dgm:cxn modelId="{F0EBB8CE-7B0A-495C-8415-AA388730BB98}" type="presParOf" srcId="{2583B906-EF47-4732-A281-DA42D8188BE9}" destId="{C7EDBD1C-630F-4AE9-9766-05ABA51BDA83}" srcOrd="1" destOrd="0" presId="urn:microsoft.com/office/officeart/2018/2/layout/IconVerticalSolidList"/>
    <dgm:cxn modelId="{18D87E95-123A-49E1-B776-7BF1C9B96E44}" type="presParOf" srcId="{2583B906-EF47-4732-A281-DA42D8188BE9}" destId="{3390AD05-E0B7-456F-9D7F-B9EBAA33C79B}" srcOrd="2" destOrd="0" presId="urn:microsoft.com/office/officeart/2018/2/layout/IconVerticalSolidList"/>
    <dgm:cxn modelId="{AC599F1F-90A3-4F42-B493-5E701BCEF0F7}" type="presParOf" srcId="{2583B906-EF47-4732-A281-DA42D8188BE9}" destId="{0B7E40BB-2BB1-4B43-AED5-C7C3019FC4B6}" srcOrd="3" destOrd="0" presId="urn:microsoft.com/office/officeart/2018/2/layout/IconVerticalSolidList"/>
    <dgm:cxn modelId="{6B33FFAF-DABB-4476-AC1E-AC5BE7BF3E71}" type="presParOf" srcId="{EB45F5CD-7164-4B6E-8E9A-01112A42F330}" destId="{10D7455B-6829-4B96-A505-E1679C913543}" srcOrd="1" destOrd="0" presId="urn:microsoft.com/office/officeart/2018/2/layout/IconVerticalSolidList"/>
    <dgm:cxn modelId="{077DF693-746E-4FC4-BE6E-40F400285B2D}" type="presParOf" srcId="{EB45F5CD-7164-4B6E-8E9A-01112A42F330}" destId="{4D804922-0476-4E24-B0D9-53C6B593A75F}" srcOrd="2" destOrd="0" presId="urn:microsoft.com/office/officeart/2018/2/layout/IconVerticalSolidList"/>
    <dgm:cxn modelId="{E2A1CFA6-F9CD-4AF4-8D28-EC2881106841}" type="presParOf" srcId="{4D804922-0476-4E24-B0D9-53C6B593A75F}" destId="{E5BA324E-C45B-46E3-AB77-3AD0A243341A}" srcOrd="0" destOrd="0" presId="urn:microsoft.com/office/officeart/2018/2/layout/IconVerticalSolidList"/>
    <dgm:cxn modelId="{89AD7614-C015-416E-8105-67ED5CF8AB19}" type="presParOf" srcId="{4D804922-0476-4E24-B0D9-53C6B593A75F}" destId="{6C447CA9-C85D-40F0-90B3-1BF2800F4CEF}" srcOrd="1" destOrd="0" presId="urn:microsoft.com/office/officeart/2018/2/layout/IconVerticalSolidList"/>
    <dgm:cxn modelId="{0ADF45BC-326C-4D0E-93FB-DBFB4D3245B5}" type="presParOf" srcId="{4D804922-0476-4E24-B0D9-53C6B593A75F}" destId="{A67C7B47-8619-405E-ACE2-F8E6BC9CFB91}" srcOrd="2" destOrd="0" presId="urn:microsoft.com/office/officeart/2018/2/layout/IconVerticalSolidList"/>
    <dgm:cxn modelId="{7430BA80-BAF5-4953-8EA1-9890D2F8F228}" type="presParOf" srcId="{4D804922-0476-4E24-B0D9-53C6B593A75F}" destId="{5DEC1C13-258A-4663-B63A-5DE781919058}" srcOrd="3" destOrd="0" presId="urn:microsoft.com/office/officeart/2018/2/layout/IconVerticalSolidList"/>
    <dgm:cxn modelId="{F3108912-AE64-424F-BC8B-A373E034C458}" type="presParOf" srcId="{EB45F5CD-7164-4B6E-8E9A-01112A42F330}" destId="{F70633F9-98FB-43DF-BC36-17F326902003}" srcOrd="3" destOrd="0" presId="urn:microsoft.com/office/officeart/2018/2/layout/IconVerticalSolidList"/>
    <dgm:cxn modelId="{200A29B5-0B8D-4F90-90FC-EA2B0F687E41}" type="presParOf" srcId="{EB45F5CD-7164-4B6E-8E9A-01112A42F330}" destId="{BEF08D87-779A-4EA4-967D-4FA64DAA5AA3}" srcOrd="4" destOrd="0" presId="urn:microsoft.com/office/officeart/2018/2/layout/IconVerticalSolidList"/>
    <dgm:cxn modelId="{FE2C630D-02DB-4C79-8EE8-506184C6834C}" type="presParOf" srcId="{BEF08D87-779A-4EA4-967D-4FA64DAA5AA3}" destId="{B890AD87-C330-4F4C-ACB3-56E4CCAD7571}" srcOrd="0" destOrd="0" presId="urn:microsoft.com/office/officeart/2018/2/layout/IconVerticalSolidList"/>
    <dgm:cxn modelId="{2628BFD3-4AC0-4F42-80BF-11098186C5F0}" type="presParOf" srcId="{BEF08D87-779A-4EA4-967D-4FA64DAA5AA3}" destId="{B7A9D982-AC15-4BFE-9042-3CF6700CA6DD}" srcOrd="1" destOrd="0" presId="urn:microsoft.com/office/officeart/2018/2/layout/IconVerticalSolidList"/>
    <dgm:cxn modelId="{93146202-5847-4700-A9A4-9B1E1D215292}" type="presParOf" srcId="{BEF08D87-779A-4EA4-967D-4FA64DAA5AA3}" destId="{2B1D45B5-B6AD-4BBF-A5C9-9AF21F85C112}" srcOrd="2" destOrd="0" presId="urn:microsoft.com/office/officeart/2018/2/layout/IconVerticalSolidList"/>
    <dgm:cxn modelId="{AEFDC9FB-BB63-438E-9DCE-E284D4905445}" type="presParOf" srcId="{BEF08D87-779A-4EA4-967D-4FA64DAA5AA3}" destId="{B542A617-7AFD-480E-8D5A-A785AD89F8A1}" srcOrd="3" destOrd="0" presId="urn:microsoft.com/office/officeart/2018/2/layout/IconVerticalSolidList"/>
    <dgm:cxn modelId="{187F8850-1DB6-402F-888E-4469FD63FB85}" type="presParOf" srcId="{EB45F5CD-7164-4B6E-8E9A-01112A42F330}" destId="{AFEC4248-74EF-4FE3-9381-D669C1483E13}" srcOrd="5" destOrd="0" presId="urn:microsoft.com/office/officeart/2018/2/layout/IconVerticalSolidList"/>
    <dgm:cxn modelId="{41D503F6-8303-4401-9625-D23D86DD0676}" type="presParOf" srcId="{EB45F5CD-7164-4B6E-8E9A-01112A42F330}" destId="{A7E1CE4A-0430-40F9-9636-3AC1CD8CB52F}" srcOrd="6" destOrd="0" presId="urn:microsoft.com/office/officeart/2018/2/layout/IconVerticalSolidList"/>
    <dgm:cxn modelId="{D1F9D857-F208-4B8C-8D2A-AADF4B2EDA3A}" type="presParOf" srcId="{A7E1CE4A-0430-40F9-9636-3AC1CD8CB52F}" destId="{AD44D8E7-3E42-4ED0-8083-B9D303A9967D}" srcOrd="0" destOrd="0" presId="urn:microsoft.com/office/officeart/2018/2/layout/IconVerticalSolidList"/>
    <dgm:cxn modelId="{45058DF8-F14F-4236-A3DB-7FAD030E14F4}" type="presParOf" srcId="{A7E1CE4A-0430-40F9-9636-3AC1CD8CB52F}" destId="{4787C7C8-D6E1-4DDA-B980-019C38A7FEB3}" srcOrd="1" destOrd="0" presId="urn:microsoft.com/office/officeart/2018/2/layout/IconVerticalSolidList"/>
    <dgm:cxn modelId="{2245A18E-038D-45AE-89B8-E897FC047606}" type="presParOf" srcId="{A7E1CE4A-0430-40F9-9636-3AC1CD8CB52F}" destId="{0BE10A18-19A8-453D-84DD-CC23973C15DD}" srcOrd="2" destOrd="0" presId="urn:microsoft.com/office/officeart/2018/2/layout/IconVerticalSolidList"/>
    <dgm:cxn modelId="{DC7A2766-6A45-4ADD-ABC1-45A0A66E06D0}" type="presParOf" srcId="{A7E1CE4A-0430-40F9-9636-3AC1CD8CB52F}" destId="{458C7974-FADC-47D8-911F-810B978881E0}" srcOrd="3" destOrd="0" presId="urn:microsoft.com/office/officeart/2018/2/layout/IconVerticalSolidList"/>
    <dgm:cxn modelId="{68AF81AF-7F96-4D0F-9B70-67115F28D207}" type="presParOf" srcId="{EB45F5CD-7164-4B6E-8E9A-01112A42F330}" destId="{2F1A97C4-4E67-448E-8C76-DF7573614432}" srcOrd="7" destOrd="0" presId="urn:microsoft.com/office/officeart/2018/2/layout/IconVerticalSolidList"/>
    <dgm:cxn modelId="{C6CBF4A3-A27B-4603-B3A7-61BB67F9BD8B}" type="presParOf" srcId="{EB45F5CD-7164-4B6E-8E9A-01112A42F330}" destId="{A2B90F00-94B4-4307-A9A6-FF02FE305BD9}" srcOrd="8" destOrd="0" presId="urn:microsoft.com/office/officeart/2018/2/layout/IconVerticalSolidList"/>
    <dgm:cxn modelId="{136D4C83-D3CC-40B5-9079-54520E384556}" type="presParOf" srcId="{A2B90F00-94B4-4307-A9A6-FF02FE305BD9}" destId="{3F756028-ED95-4D54-A3E1-39B392985270}" srcOrd="0" destOrd="0" presId="urn:microsoft.com/office/officeart/2018/2/layout/IconVerticalSolidList"/>
    <dgm:cxn modelId="{61A4FFCB-B39B-4C46-8E82-E1B2011FE294}" type="presParOf" srcId="{A2B90F00-94B4-4307-A9A6-FF02FE305BD9}" destId="{F2546E5C-F25F-4F0E-AE6F-B3B4BED66AEB}" srcOrd="1" destOrd="0" presId="urn:microsoft.com/office/officeart/2018/2/layout/IconVerticalSolidList"/>
    <dgm:cxn modelId="{687AAEEC-A563-44B5-8783-48A5DE2EF4B0}" type="presParOf" srcId="{A2B90F00-94B4-4307-A9A6-FF02FE305BD9}" destId="{612FAF55-3A58-41F0-BD3F-5C8B7F8554A0}" srcOrd="2" destOrd="0" presId="urn:microsoft.com/office/officeart/2018/2/layout/IconVerticalSolidList"/>
    <dgm:cxn modelId="{27C8AD0D-53CA-47F9-ABD2-E74A58597A4D}" type="presParOf" srcId="{A2B90F00-94B4-4307-A9A6-FF02FE305BD9}" destId="{D6B3BB21-D46F-4105-B1BA-0D6D073369F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3574B-A8F3-4BA1-BCFF-D55035A6C294}">
      <dsp:nvSpPr>
        <dsp:cNvPr id="0" name=""/>
        <dsp:cNvSpPr/>
      </dsp:nvSpPr>
      <dsp:spPr>
        <a:xfrm>
          <a:off x="420863" y="0"/>
          <a:ext cx="5729686" cy="5729686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B06F75-336B-4D75-B21B-3A3945DBE7A1}">
      <dsp:nvSpPr>
        <dsp:cNvPr id="0" name=""/>
        <dsp:cNvSpPr/>
      </dsp:nvSpPr>
      <dsp:spPr>
        <a:xfrm>
          <a:off x="793293" y="372429"/>
          <a:ext cx="2291874" cy="229187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Tests and quizzes could also be completed in publisher sites such as McGraw-Hill’s Connect or Pearson’s MyAccountingLab.</a:t>
          </a:r>
        </a:p>
      </dsp:txBody>
      <dsp:txXfrm>
        <a:off x="905173" y="484309"/>
        <a:ext cx="2068114" cy="2068114"/>
      </dsp:txXfrm>
    </dsp:sp>
    <dsp:sp modelId="{C0FA30EE-12AC-40CC-8D32-554786F69D49}">
      <dsp:nvSpPr>
        <dsp:cNvPr id="0" name=""/>
        <dsp:cNvSpPr/>
      </dsp:nvSpPr>
      <dsp:spPr>
        <a:xfrm>
          <a:off x="3486245" y="372429"/>
          <a:ext cx="2291874" cy="2291874"/>
        </a:xfrm>
        <a:prstGeom prst="roundRect">
          <a:avLst/>
        </a:prstGeom>
        <a:solidFill>
          <a:schemeClr val="accent5">
            <a:hueOff val="0"/>
            <a:satOff val="0"/>
            <a:lumOff val="-23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Tests and quizzes could also be given in the learning management system such as Canvas.</a:t>
          </a:r>
        </a:p>
      </dsp:txBody>
      <dsp:txXfrm>
        <a:off x="3598125" y="484309"/>
        <a:ext cx="2068114" cy="2068114"/>
      </dsp:txXfrm>
    </dsp:sp>
    <dsp:sp modelId="{6401277F-BC4D-499A-8D61-6C4397FECFAC}">
      <dsp:nvSpPr>
        <dsp:cNvPr id="0" name=""/>
        <dsp:cNvSpPr/>
      </dsp:nvSpPr>
      <dsp:spPr>
        <a:xfrm>
          <a:off x="793293" y="3065382"/>
          <a:ext cx="2291874" cy="2291874"/>
        </a:xfrm>
        <a:prstGeom prst="roundRect">
          <a:avLst/>
        </a:prstGeom>
        <a:solidFill>
          <a:schemeClr val="accent5">
            <a:hueOff val="0"/>
            <a:satOff val="0"/>
            <a:lumOff val="-47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This would also save time as they would be auto-graded.</a:t>
          </a:r>
        </a:p>
      </dsp:txBody>
      <dsp:txXfrm>
        <a:off x="905173" y="3177262"/>
        <a:ext cx="2068114" cy="2068114"/>
      </dsp:txXfrm>
    </dsp:sp>
    <dsp:sp modelId="{AD68D352-387D-4E32-A9E7-03D4A76F6409}">
      <dsp:nvSpPr>
        <dsp:cNvPr id="0" name=""/>
        <dsp:cNvSpPr/>
      </dsp:nvSpPr>
      <dsp:spPr>
        <a:xfrm>
          <a:off x="3486245" y="3065382"/>
          <a:ext cx="2291874" cy="2291874"/>
        </a:xfrm>
        <a:prstGeom prst="roundRect">
          <a:avLst/>
        </a:prstGeom>
        <a:solidFill>
          <a:schemeClr val="accent5">
            <a:hueOff val="0"/>
            <a:satOff val="0"/>
            <a:lumOff val="-70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Papers, cases, or projects could be submitted through the learning management system and graded within this site by the instructor.</a:t>
          </a:r>
        </a:p>
      </dsp:txBody>
      <dsp:txXfrm>
        <a:off x="3598125" y="3177262"/>
        <a:ext cx="2068114" cy="20681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6435A3-7F2D-43FC-B5F8-3384004A25F8}">
      <dsp:nvSpPr>
        <dsp:cNvPr id="0" name=""/>
        <dsp:cNvSpPr/>
      </dsp:nvSpPr>
      <dsp:spPr>
        <a:xfrm>
          <a:off x="0" y="4476"/>
          <a:ext cx="6571413" cy="953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DBD1C-630F-4AE9-9766-05ABA51BDA83}">
      <dsp:nvSpPr>
        <dsp:cNvPr id="0" name=""/>
        <dsp:cNvSpPr/>
      </dsp:nvSpPr>
      <dsp:spPr>
        <a:xfrm>
          <a:off x="288420" y="219003"/>
          <a:ext cx="524400" cy="5244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E40BB-2BB1-4B43-AED5-C7C3019FC4B6}">
      <dsp:nvSpPr>
        <dsp:cNvPr id="0" name=""/>
        <dsp:cNvSpPr/>
      </dsp:nvSpPr>
      <dsp:spPr>
        <a:xfrm>
          <a:off x="1101241" y="4476"/>
          <a:ext cx="5470171" cy="953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907" tIns="100907" rIns="100907" bIns="10090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Inform students of the benefits of the paperless classroom, how it benefits the environment, and how it applies to todays workplace.</a:t>
          </a:r>
        </a:p>
      </dsp:txBody>
      <dsp:txXfrm>
        <a:off x="1101241" y="4476"/>
        <a:ext cx="5470171" cy="953455"/>
      </dsp:txXfrm>
    </dsp:sp>
    <dsp:sp modelId="{E5BA324E-C45B-46E3-AB77-3AD0A243341A}">
      <dsp:nvSpPr>
        <dsp:cNvPr id="0" name=""/>
        <dsp:cNvSpPr/>
      </dsp:nvSpPr>
      <dsp:spPr>
        <a:xfrm>
          <a:off x="0" y="1196295"/>
          <a:ext cx="6571413" cy="953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447CA9-C85D-40F0-90B3-1BF2800F4CEF}">
      <dsp:nvSpPr>
        <dsp:cNvPr id="0" name=""/>
        <dsp:cNvSpPr/>
      </dsp:nvSpPr>
      <dsp:spPr>
        <a:xfrm>
          <a:off x="288420" y="1410823"/>
          <a:ext cx="524400" cy="5244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C1C13-258A-4663-B63A-5DE781919058}">
      <dsp:nvSpPr>
        <dsp:cNvPr id="0" name=""/>
        <dsp:cNvSpPr/>
      </dsp:nvSpPr>
      <dsp:spPr>
        <a:xfrm>
          <a:off x="1101241" y="1196295"/>
          <a:ext cx="5470171" cy="953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907" tIns="100907" rIns="100907" bIns="10090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Use technology to replace paper.</a:t>
          </a:r>
        </a:p>
      </dsp:txBody>
      <dsp:txXfrm>
        <a:off x="1101241" y="1196295"/>
        <a:ext cx="5470171" cy="953455"/>
      </dsp:txXfrm>
    </dsp:sp>
    <dsp:sp modelId="{B890AD87-C330-4F4C-ACB3-56E4CCAD7571}">
      <dsp:nvSpPr>
        <dsp:cNvPr id="0" name=""/>
        <dsp:cNvSpPr/>
      </dsp:nvSpPr>
      <dsp:spPr>
        <a:xfrm>
          <a:off x="0" y="2388115"/>
          <a:ext cx="6571413" cy="953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9D982-AC15-4BFE-9042-3CF6700CA6DD}">
      <dsp:nvSpPr>
        <dsp:cNvPr id="0" name=""/>
        <dsp:cNvSpPr/>
      </dsp:nvSpPr>
      <dsp:spPr>
        <a:xfrm>
          <a:off x="288420" y="2602642"/>
          <a:ext cx="524400" cy="5244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2A617-7AFD-480E-8D5A-A785AD89F8A1}">
      <dsp:nvSpPr>
        <dsp:cNvPr id="0" name=""/>
        <dsp:cNvSpPr/>
      </dsp:nvSpPr>
      <dsp:spPr>
        <a:xfrm>
          <a:off x="1101241" y="2388115"/>
          <a:ext cx="5470171" cy="953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907" tIns="100907" rIns="100907" bIns="10090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Apply for grants to gain access to greater technology.</a:t>
          </a:r>
        </a:p>
      </dsp:txBody>
      <dsp:txXfrm>
        <a:off x="1101241" y="2388115"/>
        <a:ext cx="5470171" cy="953455"/>
      </dsp:txXfrm>
    </dsp:sp>
    <dsp:sp modelId="{AD44D8E7-3E42-4ED0-8083-B9D303A9967D}">
      <dsp:nvSpPr>
        <dsp:cNvPr id="0" name=""/>
        <dsp:cNvSpPr/>
      </dsp:nvSpPr>
      <dsp:spPr>
        <a:xfrm>
          <a:off x="0" y="3579934"/>
          <a:ext cx="6571413" cy="953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87C7C8-D6E1-4DDA-B980-019C38A7FEB3}">
      <dsp:nvSpPr>
        <dsp:cNvPr id="0" name=""/>
        <dsp:cNvSpPr/>
      </dsp:nvSpPr>
      <dsp:spPr>
        <a:xfrm>
          <a:off x="288420" y="3794462"/>
          <a:ext cx="524400" cy="5244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8C7974-FADC-47D8-911F-810B978881E0}">
      <dsp:nvSpPr>
        <dsp:cNvPr id="0" name=""/>
        <dsp:cNvSpPr/>
      </dsp:nvSpPr>
      <dsp:spPr>
        <a:xfrm>
          <a:off x="1101241" y="3579934"/>
          <a:ext cx="5470171" cy="953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907" tIns="100907" rIns="100907" bIns="10090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Revise and improve over time.</a:t>
          </a:r>
        </a:p>
      </dsp:txBody>
      <dsp:txXfrm>
        <a:off x="1101241" y="3579934"/>
        <a:ext cx="5470171" cy="953455"/>
      </dsp:txXfrm>
    </dsp:sp>
    <dsp:sp modelId="{3F756028-ED95-4D54-A3E1-39B392985270}">
      <dsp:nvSpPr>
        <dsp:cNvPr id="0" name=""/>
        <dsp:cNvSpPr/>
      </dsp:nvSpPr>
      <dsp:spPr>
        <a:xfrm>
          <a:off x="0" y="4771754"/>
          <a:ext cx="6571413" cy="953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546E5C-F25F-4F0E-AE6F-B3B4BED66AEB}">
      <dsp:nvSpPr>
        <dsp:cNvPr id="0" name=""/>
        <dsp:cNvSpPr/>
      </dsp:nvSpPr>
      <dsp:spPr>
        <a:xfrm>
          <a:off x="288420" y="4986281"/>
          <a:ext cx="524400" cy="5244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3BB21-D46F-4105-B1BA-0D6D073369F8}">
      <dsp:nvSpPr>
        <dsp:cNvPr id="0" name=""/>
        <dsp:cNvSpPr/>
      </dsp:nvSpPr>
      <dsp:spPr>
        <a:xfrm>
          <a:off x="1101241" y="4771754"/>
          <a:ext cx="5470171" cy="953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907" tIns="100907" rIns="100907" bIns="100907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Get input from students to make improvements.  This may also be used as data on a research paper.</a:t>
          </a:r>
        </a:p>
      </dsp:txBody>
      <dsp:txXfrm>
        <a:off x="1101241" y="4771754"/>
        <a:ext cx="5470171" cy="9534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F569-AC90-44EB-9EF4-4E5C2F5D823C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19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D79EF-17C8-45D8-9866-DAF5723FC604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7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2ADC-3680-4013-A757-E4663495DB98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5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A94-5DCA-4F19-960F-0FB2BD5EE85A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70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947-38D9-44AC-8B89-E79758333B77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722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1E23F-BD3C-4F23-B116-2B758120C8AC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09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CFAA9-6D59-4D98-869E-ACBDB83B2CA4}" type="datetime1">
              <a:rPr lang="en-US" smtClean="0"/>
              <a:t>7/24/2020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26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10804-27E3-430A-BB42-B831260DE39A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43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2DE3-3D1A-4D53-B9A6-6C7463B8C992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38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D41-E8B7-4A0B-B861-3EC4AE88917D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5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34823-0B19-4B4E-A643-7A3B0A3D24D6}" type="datetime1">
              <a:rPr lang="en-US" smtClean="0"/>
              <a:t>7/24/2020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4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5ECD8B30-1B71-45A1-8314-D59C86F581E1}" type="datetime1">
              <a:rPr lang="en-US" smtClean="0"/>
              <a:pPr/>
              <a:t>7/24/2020</a:t>
            </a:fld>
            <a:endParaRPr lang="en-US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9191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lleverywhere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soapbox.com/" TargetMode="External"/><Relationship Id="rId2" Type="http://schemas.openxmlformats.org/officeDocument/2006/relationships/hyperlink" Target="https://kahoot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earpod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B646C36-EEEC-4D52-8E8E-206F4CD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06E967-1AFF-4135-8B0A-38A89A7FC7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094"/>
          <a:stretch/>
        </p:blipFill>
        <p:spPr>
          <a:xfrm>
            <a:off x="-1" y="-1"/>
            <a:ext cx="12192000" cy="6858000"/>
          </a:xfrm>
          <a:prstGeom prst="rect">
            <a:avLst/>
          </a:prstGeom>
          <a:ln w="28575"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08C40F4-6A24-4867-B726-B552DB080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77495" y="526800"/>
            <a:ext cx="4860256" cy="5696169"/>
            <a:chOff x="1481312" y="743744"/>
            <a:chExt cx="4860256" cy="458931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4BF10E-4559-4F28-91B0-3D0C2C486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81312" y="743744"/>
              <a:ext cx="4860256" cy="4589316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B0B5A20-FCFE-4AED-B5A3-91D3DE935C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81312" y="743744"/>
              <a:ext cx="4860256" cy="4589316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6CA2F4C-8E9E-4BCD-B6E8-A68A311CA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75912" y="431421"/>
            <a:ext cx="4860256" cy="5696169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2D4336-7801-4378-9441-D58B05907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8064" y="781748"/>
            <a:ext cx="4429556" cy="3570162"/>
          </a:xfrm>
        </p:spPr>
        <p:txBody>
          <a:bodyPr anchor="b">
            <a:normAutofit/>
          </a:bodyPr>
          <a:lstStyle/>
          <a:p>
            <a:r>
              <a:rPr lang="en-US" sz="2000"/>
              <a:t>Using the Paperless Classroom to Teach Sustainability and Accounting Principles in a Managerial Accounting Class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17B355-CA33-407B-8CB0-86743B129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8064" y="4518292"/>
            <a:ext cx="4429556" cy="1288482"/>
          </a:xfrm>
        </p:spPr>
        <p:txBody>
          <a:bodyPr>
            <a:normAutofit/>
          </a:bodyPr>
          <a:lstStyle/>
          <a:p>
            <a:r>
              <a:rPr lang="en-US" sz="1100" dirty="0"/>
              <a:t>By</a:t>
            </a:r>
          </a:p>
          <a:p>
            <a:r>
              <a:rPr lang="en-US" sz="1100" dirty="0"/>
              <a:t>Tim Creel, Lipscomb University</a:t>
            </a:r>
          </a:p>
          <a:p>
            <a:r>
              <a:rPr lang="en-US" sz="1100" dirty="0"/>
              <a:t>Veronica Paz, Indiana University of Pennsylvania</a:t>
            </a:r>
          </a:p>
          <a:p>
            <a:r>
              <a:rPr lang="en-US" sz="1100" dirty="0"/>
              <a:t>Chris </a:t>
            </a:r>
            <a:r>
              <a:rPr lang="en-US" sz="1100" dirty="0" err="1"/>
              <a:t>Olear</a:t>
            </a:r>
            <a:r>
              <a:rPr lang="en-US" sz="1100" dirty="0"/>
              <a:t>, Penn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3216903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1CE7A08-2184-4B99-ABC0-B40CD1D3F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125FB1-8868-433A-9AC4-076EDEA59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3306515"/>
            <a:ext cx="3826286" cy="321537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Paperless Classroom</a:t>
            </a:r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7955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929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00654" y="4275786"/>
            <a:ext cx="2691346" cy="2582214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552FC29-9118-466F-940E-80C84EFDF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00654" y="4275786"/>
            <a:ext cx="2691346" cy="2582214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A0080-C490-44E0-94FE-BC5FF0372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448" y="706508"/>
            <a:ext cx="5217173" cy="4351338"/>
          </a:xfrm>
        </p:spPr>
        <p:txBody>
          <a:bodyPr>
            <a:normAutofit/>
          </a:bodyPr>
          <a:lstStyle/>
          <a:p>
            <a:r>
              <a:rPr lang="en-US" sz="2600" dirty="0"/>
              <a:t>Using no paper to teach both sustainability along with accounting concepts.</a:t>
            </a:r>
          </a:p>
          <a:p>
            <a:r>
              <a:rPr lang="en-US" sz="2600" dirty="0"/>
              <a:t>Teaches students how to use technology instead of paper and helps prepare them for the workplace much of which uses no or little paper.</a:t>
            </a:r>
          </a:p>
          <a:p>
            <a:r>
              <a:rPr lang="en-US" sz="2600" dirty="0"/>
              <a:t>Teaches principles of good citizenship when it comes to the environment.</a:t>
            </a:r>
          </a:p>
          <a:p>
            <a:endParaRPr lang="en-US" sz="2600" dirty="0"/>
          </a:p>
        </p:txBody>
      </p:sp>
      <p:grpSp>
        <p:nvGrpSpPr>
          <p:cNvPr id="22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977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Genetic test results on a digital tablet">
            <a:extLst>
              <a:ext uri="{FF2B5EF4-FFF2-40B4-BE49-F238E27FC236}">
                <a16:creationId xmlns:a16="http://schemas.microsoft.com/office/drawing/2014/main" id="{5922C1AA-0E8A-424D-AF8C-998B91984C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2" r="-4" b="-4"/>
          <a:stretch/>
        </p:blipFill>
        <p:spPr>
          <a:xfrm>
            <a:off x="2511713" y="3104705"/>
            <a:ext cx="3634674" cy="321733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9C6B508-0B2C-4D80-99F6-BC8C9C693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A54034F-F9B1-4048-9AEF-C7AB99053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583F029-E06B-49B5-9779-2E8CEFD77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51EC4A-7A98-4174-9932-8013EBC76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Sustainability Principles</a:t>
            </a:r>
            <a:endParaRPr lang="en-US"/>
          </a:p>
        </p:txBody>
      </p:sp>
      <p:grpSp>
        <p:nvGrpSpPr>
          <p:cNvPr id="18" name="Graphic 38">
            <a:extLst>
              <a:ext uri="{FF2B5EF4-FFF2-40B4-BE49-F238E27FC236}">
                <a16:creationId xmlns:a16="http://schemas.microsoft.com/office/drawing/2014/main" id="{6B67BE95-96EF-433C-9F29-B0732AA6B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17004"/>
            <a:ext cx="1370098" cy="508993"/>
            <a:chOff x="2267504" y="2540250"/>
            <a:chExt cx="1990951" cy="739640"/>
          </a:xfrm>
          <a:solidFill>
            <a:schemeClr val="tx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D324976-1596-4B76-A61C-5626816B2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44DEF24-FB22-48A2-8257-B97AD7E1A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aphic 38">
            <a:extLst>
              <a:ext uri="{FF2B5EF4-FFF2-40B4-BE49-F238E27FC236}">
                <a16:creationId xmlns:a16="http://schemas.microsoft.com/office/drawing/2014/main" id="{36C5CE76-F42E-4B75-84C4-A9B2C8CE8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17004"/>
            <a:ext cx="1370098" cy="508993"/>
            <a:chOff x="2267504" y="2540250"/>
            <a:chExt cx="1990951" cy="739640"/>
          </a:xfrm>
          <a:solidFill>
            <a:schemeClr val="tx1">
              <a:alpha val="60000"/>
            </a:schemeClr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62D2BF9-9B3C-4B4B-B525-BFABA8B44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022D0D2-0602-4CB2-97D5-418641B4F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4">
            <a:extLst>
              <a:ext uri="{FF2B5EF4-FFF2-40B4-BE49-F238E27FC236}">
                <a16:creationId xmlns:a16="http://schemas.microsoft.com/office/drawing/2014/main" id="{D6E8B984-55B9-4A62-A043-997D00F0A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445529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4FAF4A8-82EB-4F6F-B601-43EBF0BD1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6F2473F-E069-4558-9B41-E285BBE03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C9A4A76-2C9F-486C-9663-6A30A022DE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8431DC7-D4CB-479A-AFA4-5B0C597A2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0755DA1-6F28-4612-A4A7-B915468C6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616ED79-5475-49E6-A5FE-8D9DB12FB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1DCEB47-7140-4682-8DBF-7667BE28F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A931BD3-5A56-42F2-B6B5-647B28D1C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20E4C8E-4190-498D-9556-6DA668A81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4B2F30F-0B57-4D60-A087-CD6A471F6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C5E8C73-ED41-4214-AEE6-3C5F49384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1F94534-FE3E-476C-870B-E714E4A66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DE6C1B0-4D58-4937-B2B7-B1207CA18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4">
            <a:extLst>
              <a:ext uri="{FF2B5EF4-FFF2-40B4-BE49-F238E27FC236}">
                <a16:creationId xmlns:a16="http://schemas.microsoft.com/office/drawing/2014/main" id="{DDFA5A3F-B050-4826-ACB4-F634DD12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445529"/>
            <a:ext cx="849365" cy="849366"/>
            <a:chOff x="5829300" y="3162300"/>
            <a:chExt cx="532256" cy="532257"/>
          </a:xfrm>
          <a:solidFill>
            <a:schemeClr val="tx1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45D7489-248E-4EB2-A887-30A9C396E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B6BF832-C29A-4992-8772-6B33118C5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E06C84D-D026-40FC-A1FB-0482450B6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2D9620B-AA48-430C-BACC-01BF1B128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C7842E4-3E00-4846-B285-345F6B324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120E203-7898-4AE9-A9E5-F5C364415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6A5C8C3-E77D-410A-8D95-0B15B8E61D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E9CE1FB-B266-47D2-A0AC-79D1DDBAA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8862FCB-5370-44C9-803F-017FF893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EC218E-7E2A-4304-96EA-1A7AA046E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6904051-0B1B-4340-8A1F-FC345A500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D8B68CD-1F5B-4E19-A474-4290A7386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219F1BA-F2AD-4C0B-B881-AF7702BFA0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3DC8-D634-4F1F-BB49-2C8FC367D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/>
          </a:bodyPr>
          <a:lstStyle/>
          <a:p>
            <a:r>
              <a:rPr lang="en-US" dirty="0"/>
              <a:t>Less paper equals less waste in landfills</a:t>
            </a:r>
          </a:p>
          <a:p>
            <a:r>
              <a:rPr lang="en-US" dirty="0"/>
              <a:t>Less energy is used to produce paper</a:t>
            </a:r>
          </a:p>
          <a:p>
            <a:r>
              <a:rPr lang="en-US" dirty="0"/>
              <a:t>Businesses can achieve greater efficiency by using more technology</a:t>
            </a:r>
          </a:p>
          <a:p>
            <a:r>
              <a:rPr lang="en-US" dirty="0"/>
              <a:t>Inform students of the benefits of sustainability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503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E402F6-36CD-40CF-95A0-22F6F9FB9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07" y="402336"/>
            <a:ext cx="5217172" cy="1169137"/>
          </a:xfrm>
        </p:spPr>
        <p:txBody>
          <a:bodyPr anchor="b">
            <a:normAutofit/>
          </a:bodyPr>
          <a:lstStyle/>
          <a:p>
            <a:r>
              <a:rPr lang="en-US" sz="3700" dirty="0"/>
              <a:t>Principles of a Paperless Accounting Classroom</a:t>
            </a:r>
          </a:p>
        </p:txBody>
      </p:sp>
      <p:grpSp>
        <p:nvGrpSpPr>
          <p:cNvPr id="12" name="Graphic 38">
            <a:extLst>
              <a:ext uri="{FF2B5EF4-FFF2-40B4-BE49-F238E27FC236}">
                <a16:creationId xmlns:a16="http://schemas.microsoft.com/office/drawing/2014/main" id="{7F54B1E7-DA9D-4422-98EA-A4C079A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22669" y="824532"/>
            <a:ext cx="1910252" cy="709660"/>
            <a:chOff x="2267504" y="2540250"/>
            <a:chExt cx="1990951" cy="739640"/>
          </a:xfrm>
          <a:solidFill>
            <a:schemeClr val="tx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681A6B-8745-4B5F-9106-8375152B5E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28FA7BA-0A88-455D-9C83-95E77FCE24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38">
            <a:extLst>
              <a:ext uri="{FF2B5EF4-FFF2-40B4-BE49-F238E27FC236}">
                <a16:creationId xmlns:a16="http://schemas.microsoft.com/office/drawing/2014/main" id="{1311CB1A-9AC1-4FB7-9A52-638777EF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22669" y="824532"/>
            <a:ext cx="1910252" cy="709660"/>
            <a:chOff x="2267504" y="2540250"/>
            <a:chExt cx="1990951" cy="739640"/>
          </a:xfrm>
          <a:solidFill>
            <a:schemeClr val="tx1">
              <a:alpha val="60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EFB3B0F-E155-4761-B899-77272AD6A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CC30820-F8FC-4CEE-96EB-90CB8B0A42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C8296-EB4A-41E1-8842-FC7BBAF7F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906" y="1534192"/>
            <a:ext cx="5217173" cy="5133893"/>
          </a:xfrm>
        </p:spPr>
        <p:txBody>
          <a:bodyPr>
            <a:normAutofit/>
          </a:bodyPr>
          <a:lstStyle/>
          <a:p>
            <a:r>
              <a:rPr lang="en-US" sz="2600" dirty="0"/>
              <a:t>Let students know in advance the class will be paperless</a:t>
            </a:r>
          </a:p>
          <a:p>
            <a:r>
              <a:rPr lang="en-US" sz="2600" dirty="0"/>
              <a:t>Require students to use an </a:t>
            </a:r>
            <a:r>
              <a:rPr lang="en-US" sz="2600" dirty="0" err="1"/>
              <a:t>ebook</a:t>
            </a:r>
            <a:r>
              <a:rPr lang="en-US" sz="2600" dirty="0"/>
              <a:t> for the class</a:t>
            </a:r>
          </a:p>
          <a:p>
            <a:r>
              <a:rPr lang="en-US" sz="2600" dirty="0"/>
              <a:t>Students will take notes in their eBook on their tablet, laptop or cell phone.</a:t>
            </a:r>
          </a:p>
          <a:p>
            <a:r>
              <a:rPr lang="en-US" sz="2600" dirty="0"/>
              <a:t>Instructor could also include class notes in the learning management system such as Canvas</a:t>
            </a:r>
          </a:p>
          <a:p>
            <a:r>
              <a:rPr lang="en-US" sz="2600" dirty="0"/>
              <a:t>Inform students of the benefits of this approach</a:t>
            </a:r>
          </a:p>
          <a:p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F785A8F-002E-4E7C-A4EE-0423F2448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045" y="380207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552F9A4-B078-4FA2-A29A-E70F6045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045" y="3802078"/>
            <a:ext cx="365021" cy="365021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Light bulb with hanging lights background">
            <a:extLst>
              <a:ext uri="{FF2B5EF4-FFF2-40B4-BE49-F238E27FC236}">
                <a16:creationId xmlns:a16="http://schemas.microsoft.com/office/drawing/2014/main" id="{6E697575-B49C-43C2-94E3-737DAB4CEA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1" b="1"/>
          <a:stretch/>
        </p:blipFill>
        <p:spPr>
          <a:xfrm>
            <a:off x="7572995" y="1820333"/>
            <a:ext cx="3217333" cy="3217333"/>
          </a:xfrm>
          <a:prstGeom prst="rect">
            <a:avLst/>
          </a:prstGeom>
        </p:spPr>
      </p:pic>
      <p:grpSp>
        <p:nvGrpSpPr>
          <p:cNvPr id="24" name="Graphic 4">
            <a:extLst>
              <a:ext uri="{FF2B5EF4-FFF2-40B4-BE49-F238E27FC236}">
                <a16:creationId xmlns:a16="http://schemas.microsoft.com/office/drawing/2014/main" id="{E7EEFC47-5A1A-4BC0-9CCE-8E2F1C883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135753" y="4898353"/>
            <a:ext cx="975169" cy="975171"/>
            <a:chOff x="5829300" y="3162300"/>
            <a:chExt cx="532256" cy="532257"/>
          </a:xfrm>
          <a:solidFill>
            <a:schemeClr val="tx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9E79C8-38A5-45F9-945F-935B05661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F23F4A9-D368-45FC-BE17-5AE7B3D2BC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0E359B9-2553-4BF7-9253-DD7C6C725D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F9101C1-DB2F-4A51-BFCF-E56AA9D7B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6A0E25F-E8AC-43C3-92E1-630040C0E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FEFC1B0-3611-4239-A35C-0A72C1AA4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C7390E-9D9D-4C6A-B8B7-168D94FAF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8A0E0EA-1232-409E-BEAC-059E2E0980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30765A6-867B-4402-BC11-C0D43452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F6BB45C-BD66-4CD7-A522-A10F8B077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6CBF8-8641-4F3A-8D12-6EAF96CF3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FC9AA3-7B63-4082-885D-8FCEE9798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48DC3B5-F54E-4473-A0BB-948DEF2ECE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9" name="Graphic 4">
            <a:extLst>
              <a:ext uri="{FF2B5EF4-FFF2-40B4-BE49-F238E27FC236}">
                <a16:creationId xmlns:a16="http://schemas.microsoft.com/office/drawing/2014/main" id="{1FF507E3-BA7A-40FD-AA5A-25D99D470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135753" y="4898353"/>
            <a:ext cx="975169" cy="975171"/>
            <a:chOff x="5829300" y="3162300"/>
            <a:chExt cx="532256" cy="532257"/>
          </a:xfrm>
          <a:solidFill>
            <a:schemeClr val="tx1">
              <a:alpha val="60000"/>
            </a:schemeClr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00A9522-B994-4391-8102-8445B5854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BEDD2B3-194D-4EC3-AF22-18876AFA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FECD9CE-87C5-4B66-B08E-522187EDF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2C718D2-9EDD-466F-AC0F-228D36C434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B59CBFD-22E8-48BF-8B69-0EA0B7EDB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B351CD2-A889-4360-9FFF-D2F7EA88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3D4147F-B4C8-4F56-A95B-22E67D080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348CD5F-236C-4E35-958A-DAA3D2CDD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42B0084-6A61-4D01-B273-95FBA380A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B9340D4-E554-443E-80FD-3F4C8A2B1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1701EE3-B190-4F46-91F7-E72AB32C61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5969FC5-CC4B-44DA-B750-7C38558D58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DA99042-0C0C-494A-ABC8-DA905A198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88032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1CE7A08-2184-4B99-ABC0-B40CD1D3F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31DAD9-E172-47F6-B977-D73DCA50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3306515"/>
            <a:ext cx="3826286" cy="321537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Principles of the Paperless Accounting Classroom</a:t>
            </a:r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7955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929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00654" y="4275786"/>
            <a:ext cx="2691346" cy="2582214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552FC29-9118-466F-940E-80C84EFDF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00654" y="4275786"/>
            <a:ext cx="2691346" cy="2582214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7D78C-F17D-4D05-8243-5CD70560E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448" y="706508"/>
            <a:ext cx="5217173" cy="4351338"/>
          </a:xfrm>
        </p:spPr>
        <p:txBody>
          <a:bodyPr>
            <a:normAutofit/>
          </a:bodyPr>
          <a:lstStyle/>
          <a:p>
            <a:r>
              <a:rPr lang="en-US" sz="2200" dirty="0"/>
              <a:t>Exercises can be worked on the board in Excel and the files saved to the learning management system.  This helps the students to better understand Excel as an additional benefit.</a:t>
            </a:r>
          </a:p>
          <a:p>
            <a:r>
              <a:rPr lang="en-US" sz="2200" dirty="0"/>
              <a:t>Class questions could be asked with polling software on their phones, laptops, or tablets</a:t>
            </a:r>
          </a:p>
          <a:p>
            <a:r>
              <a:rPr lang="en-US" sz="2200" dirty="0"/>
              <a:t>Any in classes quizzes could be taken with the polling software such as Poll Anywhere (</a:t>
            </a:r>
            <a:r>
              <a:rPr lang="en-US" sz="2200" dirty="0">
                <a:hlinkClick r:id="rId2"/>
              </a:rPr>
              <a:t>https://www.polleverywhere.com</a:t>
            </a:r>
            <a:r>
              <a:rPr lang="en-US" sz="2200" dirty="0"/>
              <a:t>)</a:t>
            </a:r>
          </a:p>
          <a:p>
            <a:endParaRPr lang="en-US" sz="2200" dirty="0"/>
          </a:p>
        </p:txBody>
      </p:sp>
      <p:grpSp>
        <p:nvGrpSpPr>
          <p:cNvPr id="22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2649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31DCBDB-1D4A-4E79-8172-CF12FCDE5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89EC82A-BD1A-426B-955B-77D53704B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7955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47D6136-395D-4D9F-9898-604E6BDE8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929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F578ED8-0692-496C-9844-F1CFDEAAF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71489" cy="4096327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63067-8C99-444D-A7FF-B4F25F2DD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98999"/>
            <a:ext cx="3200400" cy="2477964"/>
          </a:xfrm>
        </p:spPr>
        <p:txBody>
          <a:bodyPr>
            <a:normAutofit/>
          </a:bodyPr>
          <a:lstStyle/>
          <a:p>
            <a:r>
              <a:rPr lang="en-US" sz="4100"/>
              <a:t>Principles of the Paperless Accounting Classroom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26DDD87-B0B0-46ED-9A6B-FC36E192B9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2085763"/>
              </p:ext>
            </p:extLst>
          </p:nvPr>
        </p:nvGraphicFramePr>
        <p:xfrm>
          <a:off x="4782386" y="447277"/>
          <a:ext cx="6571413" cy="572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419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09" y="1187311"/>
            <a:ext cx="5089552" cy="44833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14848-248A-47DD-88E0-95099D951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301" y="1178924"/>
            <a:ext cx="5089552" cy="4483379"/>
          </a:xfrm>
          <a:prstGeom prst="rect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18BDA89-0D2C-4C4E-99F6-D7A220FE4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787" y="1130846"/>
            <a:ext cx="5039475" cy="4439266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aphic 38">
            <a:extLst>
              <a:ext uri="{FF2B5EF4-FFF2-40B4-BE49-F238E27FC236}">
                <a16:creationId xmlns:a16="http://schemas.microsoft.com/office/drawing/2014/main" id="{6B67BE95-96EF-433C-9F29-B0732AA6B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40" y="1424181"/>
            <a:ext cx="1355538" cy="503582"/>
            <a:chOff x="2267504" y="2540250"/>
            <a:chExt cx="1990951" cy="739640"/>
          </a:xfrm>
          <a:solidFill>
            <a:schemeClr val="tx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D324976-1596-4B76-A61C-5626816B2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44DEF24-FB22-48A2-8257-B97AD7E1A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7CE98B01-ED41-482F-AFA1-19C7FA7C0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B9CABDD0-8DF6-4974-A224-9A2A81778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4">
            <a:extLst>
              <a:ext uri="{FF2B5EF4-FFF2-40B4-BE49-F238E27FC236}">
                <a16:creationId xmlns:a16="http://schemas.microsoft.com/office/drawing/2014/main" id="{D6E8B984-55B9-4A62-A043-997D00F0A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32680" y="5188771"/>
            <a:ext cx="1076787" cy="1076789"/>
            <a:chOff x="5829300" y="3162300"/>
            <a:chExt cx="532256" cy="532257"/>
          </a:xfrm>
          <a:solidFill>
            <a:schemeClr val="tx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4FAF4A8-82EB-4F6F-B601-43EBF0BD1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6F2473F-E069-4558-9B41-E285BBE03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C9A4A76-2C9F-486C-9663-6A30A022DE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8431DC7-D4CB-479A-AFA4-5B0C597A2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0755DA1-6F28-4612-A4A7-B915468C6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616ED79-5475-49E6-A5FE-8D9DB12FB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DCEB47-7140-4682-8DBF-7667BE28F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A931BD3-5A56-42F2-B6B5-647B28D1C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20E4C8E-4190-498D-9556-6DA668A81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4B2F30F-0B57-4D60-A087-CD6A471F6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C5E8C73-ED41-4214-AEE6-3C5F49384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F94534-FE3E-476C-870B-E714E4A66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DE6C1B0-4D58-4937-B2B7-B1207CA18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D0124FE-4D9E-4ADF-B285-8170AF098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1619"/>
            <a:ext cx="4974771" cy="404219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Principles of the Paperless Accounting Classroom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88D74-771E-4E23-BB6D-6CA867691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371061"/>
            <a:ext cx="4974771" cy="6142281"/>
          </a:xfrm>
        </p:spPr>
        <p:txBody>
          <a:bodyPr>
            <a:normAutofit/>
          </a:bodyPr>
          <a:lstStyle/>
          <a:p>
            <a:r>
              <a:rPr lang="en-US" sz="2000" dirty="0"/>
              <a:t>Try new technologies in the classroom which can be accessed by student smart phones</a:t>
            </a:r>
          </a:p>
          <a:p>
            <a:r>
              <a:rPr lang="en-US" sz="2000" dirty="0"/>
              <a:t>Try Kahoot for gaming (</a:t>
            </a:r>
            <a:r>
              <a:rPr lang="en-US" sz="2000" dirty="0">
                <a:hlinkClick r:id="rId2"/>
              </a:rPr>
              <a:t>https://kahoot.it/</a:t>
            </a:r>
            <a:r>
              <a:rPr lang="en-US" sz="2000" dirty="0"/>
              <a:t>)</a:t>
            </a:r>
          </a:p>
          <a:p>
            <a:r>
              <a:rPr lang="en-US" sz="2000" dirty="0"/>
              <a:t>Gaming and polling system such as Socrative (https://www.socrative.com/)</a:t>
            </a:r>
          </a:p>
          <a:p>
            <a:r>
              <a:rPr lang="en-US" sz="2000" dirty="0"/>
              <a:t>Polling system such as Go Soap Box (</a:t>
            </a:r>
            <a:r>
              <a:rPr lang="en-US" sz="2000" u="sng" dirty="0">
                <a:hlinkClick r:id="rId3"/>
              </a:rPr>
              <a:t>https://www.gosoapbox.com/</a:t>
            </a:r>
            <a:r>
              <a:rPr lang="en-US" sz="2000" u="sng" dirty="0"/>
              <a:t>)</a:t>
            </a:r>
          </a:p>
          <a:p>
            <a:r>
              <a:rPr lang="en-US" sz="2000" dirty="0"/>
              <a:t>Interactive system such as Nearpod (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https://www.nearpod.com/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/>
              <a:t>Constantly search for new technologies that can be implemented in the classroom.  </a:t>
            </a:r>
          </a:p>
          <a:p>
            <a:r>
              <a:rPr lang="en-US" sz="2000" dirty="0"/>
              <a:t>Many technologies are free to use in classroom.</a:t>
            </a:r>
          </a:p>
          <a:p>
            <a:r>
              <a:rPr lang="en-US" sz="2000" dirty="0"/>
              <a:t>Apply for grants for new technologies to share with students such as tablets, Apple pens or similar devices, or pay versions of classroom tools.  </a:t>
            </a:r>
          </a:p>
        </p:txBody>
      </p:sp>
    </p:spTree>
    <p:extLst>
      <p:ext uri="{BB962C8B-B14F-4D97-AF65-F5344CB8AC3E}">
        <p14:creationId xmlns:p14="http://schemas.microsoft.com/office/powerpoint/2010/main" val="5769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D72A4A-771D-4FE0-A07E-D0DAF4D6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448" y="447277"/>
            <a:ext cx="3294813" cy="5911481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B7246-8AFD-47FC-A1F4-491E0167E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9940" y="438890"/>
            <a:ext cx="3294813" cy="5911481"/>
          </a:xfrm>
          <a:prstGeom prst="rect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A6DF2E7-0906-4F1E-9B28-48B1A4D8E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787" y="308343"/>
            <a:ext cx="3294813" cy="591148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684FEC42-F70A-4505-A5DF-EC67268FE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841" y="49924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Graphic 212">
            <a:extLst>
              <a:ext uri="{FF2B5EF4-FFF2-40B4-BE49-F238E27FC236}">
                <a16:creationId xmlns:a16="http://schemas.microsoft.com/office/drawing/2014/main" id="{7D10AF26-17A2-4FA8-824A-F78507AF6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841" y="49924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33B9B5-D42B-455D-866F-0FBD5D857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105985" cy="4238118"/>
          </a:xfrm>
        </p:spPr>
        <p:txBody>
          <a:bodyPr>
            <a:normAutofit/>
          </a:bodyPr>
          <a:lstStyle/>
          <a:p>
            <a:r>
              <a:rPr lang="en-US" dirty="0"/>
              <a:t>Conclusion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91BDDFB-FFCA-496C-8108-6386AE98C4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4239851"/>
              </p:ext>
            </p:extLst>
          </p:nvPr>
        </p:nvGraphicFramePr>
        <p:xfrm>
          <a:off x="4782386" y="447277"/>
          <a:ext cx="6571413" cy="572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1958609"/>
      </p:ext>
    </p:extLst>
  </p:cSld>
  <p:clrMapOvr>
    <a:masterClrMapping/>
  </p:clrMapOvr>
</p:sld>
</file>

<file path=ppt/theme/theme1.xml><?xml version="1.0" encoding="utf-8"?>
<a:theme xmlns:a="http://schemas.openxmlformats.org/drawingml/2006/main" name="FunkyShapesDarkVTI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5B5B5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DarkVTI" id="{84637DF0-7D2D-4F20-816C-4D6C45F3FAF2}" vid="{0EF594EE-C33F-480F-80E7-D4F74C1C30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526</Words>
  <Application>Microsoft Office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Source Sans Pro</vt:lpstr>
      <vt:lpstr>Times New Roman</vt:lpstr>
      <vt:lpstr>FunkyShapesDarkVTI</vt:lpstr>
      <vt:lpstr>Using the Paperless Classroom to Teach Sustainability and Accounting Principles in a Managerial Accounting Class</vt:lpstr>
      <vt:lpstr>The Paperless Classroom</vt:lpstr>
      <vt:lpstr>Sustainability Principles</vt:lpstr>
      <vt:lpstr>Principles of a Paperless Accounting Classroom</vt:lpstr>
      <vt:lpstr>Principles of the Paperless Accounting Classroom</vt:lpstr>
      <vt:lpstr>Principles of the Paperless Accounting Classroom</vt:lpstr>
      <vt:lpstr>Principles of the Paperless Accounting Classroom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the Paperless Classroom to Teach Sustainability and Accounting Principles in a Managerial Accounting Class</dc:title>
  <dc:creator>Creel, Timothy (MU-Student)</dc:creator>
  <cp:lastModifiedBy>Creel, Timothy (MU-Student)</cp:lastModifiedBy>
  <cp:revision>2</cp:revision>
  <dcterms:created xsi:type="dcterms:W3CDTF">2020-07-24T18:44:33Z</dcterms:created>
  <dcterms:modified xsi:type="dcterms:W3CDTF">2020-07-24T18:52:19Z</dcterms:modified>
</cp:coreProperties>
</file>