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60" r:id="rId5"/>
    <p:sldId id="258" r:id="rId6"/>
    <p:sldId id="270" r:id="rId7"/>
    <p:sldId id="259" r:id="rId8"/>
    <p:sldId id="269" r:id="rId9"/>
    <p:sldId id="261" r:id="rId10"/>
    <p:sldId id="275" r:id="rId11"/>
    <p:sldId id="277" r:id="rId12"/>
    <p:sldId id="278" r:id="rId13"/>
    <p:sldId id="279" r:id="rId14"/>
    <p:sldId id="280" r:id="rId15"/>
    <p:sldId id="281" r:id="rId16"/>
    <p:sldId id="271" r:id="rId17"/>
    <p:sldId id="274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96FF"/>
    <a:srgbClr val="0432FF"/>
    <a:srgbClr val="011893"/>
    <a:srgbClr val="9411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5449F-EC1D-9846-B046-D3B94D4786AA}" v="2445" dt="2022-10-21T15:33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0"/>
    <p:restoredTop sz="95921"/>
  </p:normalViewPr>
  <p:slideViewPr>
    <p:cSldViewPr snapToGrid="0">
      <p:cViewPr varScale="1">
        <p:scale>
          <a:sx n="128" d="100"/>
          <a:sy n="128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DB886-BE36-43DB-ADAC-72621A5C60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FE7B8C-1B07-4C47-BEBB-79508F4ED2A4}">
      <dgm:prSet/>
      <dgm:spPr/>
      <dgm:t>
        <a:bodyPr/>
        <a:lstStyle/>
        <a:p>
          <a:r>
            <a:rPr lang="en-US" b="1"/>
            <a:t>Objective:</a:t>
          </a:r>
          <a:r>
            <a:rPr lang="en-US"/>
            <a:t> How can educators who may have experienced a traditional classroom setting as an undergraduate, make their courses engaging in an online format?</a:t>
          </a:r>
        </a:p>
      </dgm:t>
    </dgm:pt>
    <dgm:pt modelId="{8566DFB7-9144-462F-92C5-3E73196D8094}" type="parTrans" cxnId="{2B5FEB47-A310-4B01-8F82-5ADC4A98E5E6}">
      <dgm:prSet/>
      <dgm:spPr/>
      <dgm:t>
        <a:bodyPr/>
        <a:lstStyle/>
        <a:p>
          <a:endParaRPr lang="en-US"/>
        </a:p>
      </dgm:t>
    </dgm:pt>
    <dgm:pt modelId="{8F324E56-DD57-49E1-8DC4-E764AF389225}" type="sibTrans" cxnId="{2B5FEB47-A310-4B01-8F82-5ADC4A98E5E6}">
      <dgm:prSet/>
      <dgm:spPr/>
      <dgm:t>
        <a:bodyPr/>
        <a:lstStyle/>
        <a:p>
          <a:endParaRPr lang="en-US"/>
        </a:p>
      </dgm:t>
    </dgm:pt>
    <dgm:pt modelId="{A6592D23-155E-4C13-A147-4607D9AFDBAC}">
      <dgm:prSet/>
      <dgm:spPr/>
      <dgm:t>
        <a:bodyPr/>
        <a:lstStyle/>
        <a:p>
          <a:r>
            <a:rPr lang="en-US" b="1"/>
            <a:t>Contribution: </a:t>
          </a:r>
          <a:r>
            <a:rPr lang="en-US"/>
            <a:t>In an environment where students want more flexibility in their education, this paper shares tools and tips educators can incorporate into their courses to engage students </a:t>
          </a:r>
          <a:r>
            <a:rPr lang="en-US" i="1"/>
            <a:t>without standing in front of the classroom lecturing.</a:t>
          </a:r>
          <a:endParaRPr lang="en-US"/>
        </a:p>
      </dgm:t>
    </dgm:pt>
    <dgm:pt modelId="{2B674B61-BB39-4706-82EB-A18695C3AA56}" type="parTrans" cxnId="{9D2308BE-BF3D-4BA7-A267-B55FDD3B99A1}">
      <dgm:prSet/>
      <dgm:spPr/>
      <dgm:t>
        <a:bodyPr/>
        <a:lstStyle/>
        <a:p>
          <a:endParaRPr lang="en-US"/>
        </a:p>
      </dgm:t>
    </dgm:pt>
    <dgm:pt modelId="{F4B7DEC6-5E49-4D8E-8AB0-AC14FA8586E3}" type="sibTrans" cxnId="{9D2308BE-BF3D-4BA7-A267-B55FDD3B99A1}">
      <dgm:prSet/>
      <dgm:spPr/>
      <dgm:t>
        <a:bodyPr/>
        <a:lstStyle/>
        <a:p>
          <a:endParaRPr lang="en-US"/>
        </a:p>
      </dgm:t>
    </dgm:pt>
    <dgm:pt modelId="{C139ACCD-9EC7-4A23-ADCF-27ABE3ADA8ED}">
      <dgm:prSet/>
      <dgm:spPr/>
      <dgm:t>
        <a:bodyPr/>
        <a:lstStyle/>
        <a:p>
          <a:r>
            <a:rPr lang="en-US" b="1"/>
            <a:t>Significance: </a:t>
          </a:r>
          <a:r>
            <a:rPr lang="en-US"/>
            <a:t>With an increasing number of students choosing online education, flexible courses will appeal to a more diverse student population.</a:t>
          </a:r>
        </a:p>
      </dgm:t>
    </dgm:pt>
    <dgm:pt modelId="{AD8D5A9B-B029-475F-8312-22ABA59D9883}" type="parTrans" cxnId="{A7F6B049-4C31-41FF-B3A5-3E595109538F}">
      <dgm:prSet/>
      <dgm:spPr/>
      <dgm:t>
        <a:bodyPr/>
        <a:lstStyle/>
        <a:p>
          <a:endParaRPr lang="en-US"/>
        </a:p>
      </dgm:t>
    </dgm:pt>
    <dgm:pt modelId="{66340079-566A-46CE-8935-2D8E6EEC5A85}" type="sibTrans" cxnId="{A7F6B049-4C31-41FF-B3A5-3E595109538F}">
      <dgm:prSet/>
      <dgm:spPr/>
      <dgm:t>
        <a:bodyPr/>
        <a:lstStyle/>
        <a:p>
          <a:endParaRPr lang="en-US"/>
        </a:p>
      </dgm:t>
    </dgm:pt>
    <dgm:pt modelId="{30ECAA76-1BAC-4899-A418-889420CD71B6}" type="pres">
      <dgm:prSet presAssocID="{610DB886-BE36-43DB-ADAC-72621A5C6073}" presName="root" presStyleCnt="0">
        <dgm:presLayoutVars>
          <dgm:dir/>
          <dgm:resizeHandles val="exact"/>
        </dgm:presLayoutVars>
      </dgm:prSet>
      <dgm:spPr/>
    </dgm:pt>
    <dgm:pt modelId="{C855A904-5829-4561-AF81-7EC6F69CEE07}" type="pres">
      <dgm:prSet presAssocID="{A7FE7B8C-1B07-4C47-BEBB-79508F4ED2A4}" presName="compNode" presStyleCnt="0"/>
      <dgm:spPr/>
    </dgm:pt>
    <dgm:pt modelId="{7F0314DC-C53D-4310-95E8-FE77185047D4}" type="pres">
      <dgm:prSet presAssocID="{A7FE7B8C-1B07-4C47-BEBB-79508F4ED2A4}" presName="bgRect" presStyleLbl="bgShp" presStyleIdx="0" presStyleCnt="3"/>
      <dgm:spPr/>
    </dgm:pt>
    <dgm:pt modelId="{B3FAD8B8-A576-4AF1-B7B2-41F713CF6995}" type="pres">
      <dgm:prSet presAssocID="{A7FE7B8C-1B07-4C47-BEBB-79508F4ED2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52D0741-3DD7-4A65-83D2-3F3C19343F4E}" type="pres">
      <dgm:prSet presAssocID="{A7FE7B8C-1B07-4C47-BEBB-79508F4ED2A4}" presName="spaceRect" presStyleCnt="0"/>
      <dgm:spPr/>
    </dgm:pt>
    <dgm:pt modelId="{75A489F2-88E6-4386-B5C4-0207C615981A}" type="pres">
      <dgm:prSet presAssocID="{A7FE7B8C-1B07-4C47-BEBB-79508F4ED2A4}" presName="parTx" presStyleLbl="revTx" presStyleIdx="0" presStyleCnt="3">
        <dgm:presLayoutVars>
          <dgm:chMax val="0"/>
          <dgm:chPref val="0"/>
        </dgm:presLayoutVars>
      </dgm:prSet>
      <dgm:spPr/>
    </dgm:pt>
    <dgm:pt modelId="{B7CC1CE1-E815-46BE-A0F0-7CBDFCB69D0A}" type="pres">
      <dgm:prSet presAssocID="{8F324E56-DD57-49E1-8DC4-E764AF389225}" presName="sibTrans" presStyleCnt="0"/>
      <dgm:spPr/>
    </dgm:pt>
    <dgm:pt modelId="{352A3481-4306-463E-93AC-A51C0D115BA5}" type="pres">
      <dgm:prSet presAssocID="{A6592D23-155E-4C13-A147-4607D9AFDBAC}" presName="compNode" presStyleCnt="0"/>
      <dgm:spPr/>
    </dgm:pt>
    <dgm:pt modelId="{1A9B5377-FD67-4F68-B106-B2B4B67EDB33}" type="pres">
      <dgm:prSet presAssocID="{A6592D23-155E-4C13-A147-4607D9AFDBAC}" presName="bgRect" presStyleLbl="bgShp" presStyleIdx="1" presStyleCnt="3"/>
      <dgm:spPr/>
    </dgm:pt>
    <dgm:pt modelId="{3C72869D-B02C-472C-97CF-46793214DE0F}" type="pres">
      <dgm:prSet presAssocID="{A6592D23-155E-4C13-A147-4607D9AFDB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ABFD9A7-67EA-4B68-9744-2460BADC29F8}" type="pres">
      <dgm:prSet presAssocID="{A6592D23-155E-4C13-A147-4607D9AFDBAC}" presName="spaceRect" presStyleCnt="0"/>
      <dgm:spPr/>
    </dgm:pt>
    <dgm:pt modelId="{072BCF24-B817-4FF6-994F-B4B4C3F9D0CC}" type="pres">
      <dgm:prSet presAssocID="{A6592D23-155E-4C13-A147-4607D9AFDBAC}" presName="parTx" presStyleLbl="revTx" presStyleIdx="1" presStyleCnt="3">
        <dgm:presLayoutVars>
          <dgm:chMax val="0"/>
          <dgm:chPref val="0"/>
        </dgm:presLayoutVars>
      </dgm:prSet>
      <dgm:spPr/>
    </dgm:pt>
    <dgm:pt modelId="{7B269C72-0B4E-428D-B3D5-D5B9036DD42B}" type="pres">
      <dgm:prSet presAssocID="{F4B7DEC6-5E49-4D8E-8AB0-AC14FA8586E3}" presName="sibTrans" presStyleCnt="0"/>
      <dgm:spPr/>
    </dgm:pt>
    <dgm:pt modelId="{E8F54842-D86F-4DF4-B6DD-AF38480CFBFC}" type="pres">
      <dgm:prSet presAssocID="{C139ACCD-9EC7-4A23-ADCF-27ABE3ADA8ED}" presName="compNode" presStyleCnt="0"/>
      <dgm:spPr/>
    </dgm:pt>
    <dgm:pt modelId="{4B35D09A-F43F-4D3A-850C-08432125ACF2}" type="pres">
      <dgm:prSet presAssocID="{C139ACCD-9EC7-4A23-ADCF-27ABE3ADA8ED}" presName="bgRect" presStyleLbl="bgShp" presStyleIdx="2" presStyleCnt="3"/>
      <dgm:spPr/>
    </dgm:pt>
    <dgm:pt modelId="{3754D3F0-2C03-4161-9741-3D587BEB3491}" type="pres">
      <dgm:prSet presAssocID="{C139ACCD-9EC7-4A23-ADCF-27ABE3ADA8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982DDE58-CA79-48AF-814D-D45E09AFB2BF}" type="pres">
      <dgm:prSet presAssocID="{C139ACCD-9EC7-4A23-ADCF-27ABE3ADA8ED}" presName="spaceRect" presStyleCnt="0"/>
      <dgm:spPr/>
    </dgm:pt>
    <dgm:pt modelId="{D4C67E44-C1AC-4271-BE32-94CAE6203E86}" type="pres">
      <dgm:prSet presAssocID="{C139ACCD-9EC7-4A23-ADCF-27ABE3ADA8E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B6AD05-FD52-4D29-A7E2-73E9CC792050}" type="presOf" srcId="{A6592D23-155E-4C13-A147-4607D9AFDBAC}" destId="{072BCF24-B817-4FF6-994F-B4B4C3F9D0CC}" srcOrd="0" destOrd="0" presId="urn:microsoft.com/office/officeart/2018/2/layout/IconVerticalSolidList"/>
    <dgm:cxn modelId="{DD087E38-50B9-4556-924C-A3F9CC790744}" type="presOf" srcId="{A7FE7B8C-1B07-4C47-BEBB-79508F4ED2A4}" destId="{75A489F2-88E6-4386-B5C4-0207C615981A}" srcOrd="0" destOrd="0" presId="urn:microsoft.com/office/officeart/2018/2/layout/IconVerticalSolidList"/>
    <dgm:cxn modelId="{2B5FEB47-A310-4B01-8F82-5ADC4A98E5E6}" srcId="{610DB886-BE36-43DB-ADAC-72621A5C6073}" destId="{A7FE7B8C-1B07-4C47-BEBB-79508F4ED2A4}" srcOrd="0" destOrd="0" parTransId="{8566DFB7-9144-462F-92C5-3E73196D8094}" sibTransId="{8F324E56-DD57-49E1-8DC4-E764AF389225}"/>
    <dgm:cxn modelId="{A7F6B049-4C31-41FF-B3A5-3E595109538F}" srcId="{610DB886-BE36-43DB-ADAC-72621A5C6073}" destId="{C139ACCD-9EC7-4A23-ADCF-27ABE3ADA8ED}" srcOrd="2" destOrd="0" parTransId="{AD8D5A9B-B029-475F-8312-22ABA59D9883}" sibTransId="{66340079-566A-46CE-8935-2D8E6EEC5A85}"/>
    <dgm:cxn modelId="{9D2308BE-BF3D-4BA7-A267-B55FDD3B99A1}" srcId="{610DB886-BE36-43DB-ADAC-72621A5C6073}" destId="{A6592D23-155E-4C13-A147-4607D9AFDBAC}" srcOrd="1" destOrd="0" parTransId="{2B674B61-BB39-4706-82EB-A18695C3AA56}" sibTransId="{F4B7DEC6-5E49-4D8E-8AB0-AC14FA8586E3}"/>
    <dgm:cxn modelId="{EBA2F8CD-C9CC-4DC7-8961-323ED9286020}" type="presOf" srcId="{C139ACCD-9EC7-4A23-ADCF-27ABE3ADA8ED}" destId="{D4C67E44-C1AC-4271-BE32-94CAE6203E86}" srcOrd="0" destOrd="0" presId="urn:microsoft.com/office/officeart/2018/2/layout/IconVerticalSolidList"/>
    <dgm:cxn modelId="{85CFC7D8-CD48-433E-993A-5C646B468F11}" type="presOf" srcId="{610DB886-BE36-43DB-ADAC-72621A5C6073}" destId="{30ECAA76-1BAC-4899-A418-889420CD71B6}" srcOrd="0" destOrd="0" presId="urn:microsoft.com/office/officeart/2018/2/layout/IconVerticalSolidList"/>
    <dgm:cxn modelId="{932AD583-B108-4760-B0B2-B7E245237993}" type="presParOf" srcId="{30ECAA76-1BAC-4899-A418-889420CD71B6}" destId="{C855A904-5829-4561-AF81-7EC6F69CEE07}" srcOrd="0" destOrd="0" presId="urn:microsoft.com/office/officeart/2018/2/layout/IconVerticalSolidList"/>
    <dgm:cxn modelId="{D4FDF40D-BD14-47EB-8FA4-98393AB1511E}" type="presParOf" srcId="{C855A904-5829-4561-AF81-7EC6F69CEE07}" destId="{7F0314DC-C53D-4310-95E8-FE77185047D4}" srcOrd="0" destOrd="0" presId="urn:microsoft.com/office/officeart/2018/2/layout/IconVerticalSolidList"/>
    <dgm:cxn modelId="{30CDFF66-9729-4F92-9C48-0AFD91917100}" type="presParOf" srcId="{C855A904-5829-4561-AF81-7EC6F69CEE07}" destId="{B3FAD8B8-A576-4AF1-B7B2-41F713CF6995}" srcOrd="1" destOrd="0" presId="urn:microsoft.com/office/officeart/2018/2/layout/IconVerticalSolidList"/>
    <dgm:cxn modelId="{4291C243-F82A-4E10-9672-4A4551F59722}" type="presParOf" srcId="{C855A904-5829-4561-AF81-7EC6F69CEE07}" destId="{E52D0741-3DD7-4A65-83D2-3F3C19343F4E}" srcOrd="2" destOrd="0" presId="urn:microsoft.com/office/officeart/2018/2/layout/IconVerticalSolidList"/>
    <dgm:cxn modelId="{FBA5FC5D-254B-4D9A-8B23-B96CCD4EFAAA}" type="presParOf" srcId="{C855A904-5829-4561-AF81-7EC6F69CEE07}" destId="{75A489F2-88E6-4386-B5C4-0207C615981A}" srcOrd="3" destOrd="0" presId="urn:microsoft.com/office/officeart/2018/2/layout/IconVerticalSolidList"/>
    <dgm:cxn modelId="{B616640B-0698-48BB-85FF-9923C0752134}" type="presParOf" srcId="{30ECAA76-1BAC-4899-A418-889420CD71B6}" destId="{B7CC1CE1-E815-46BE-A0F0-7CBDFCB69D0A}" srcOrd="1" destOrd="0" presId="urn:microsoft.com/office/officeart/2018/2/layout/IconVerticalSolidList"/>
    <dgm:cxn modelId="{FE0C370B-1C7B-4DE5-9277-288913C36CE4}" type="presParOf" srcId="{30ECAA76-1BAC-4899-A418-889420CD71B6}" destId="{352A3481-4306-463E-93AC-A51C0D115BA5}" srcOrd="2" destOrd="0" presId="urn:microsoft.com/office/officeart/2018/2/layout/IconVerticalSolidList"/>
    <dgm:cxn modelId="{E81D6B0A-5BC4-40D7-89A6-A30E01518045}" type="presParOf" srcId="{352A3481-4306-463E-93AC-A51C0D115BA5}" destId="{1A9B5377-FD67-4F68-B106-B2B4B67EDB33}" srcOrd="0" destOrd="0" presId="urn:microsoft.com/office/officeart/2018/2/layout/IconVerticalSolidList"/>
    <dgm:cxn modelId="{737D74D6-8D90-4C0C-93EF-4BE23E4E2200}" type="presParOf" srcId="{352A3481-4306-463E-93AC-A51C0D115BA5}" destId="{3C72869D-B02C-472C-97CF-46793214DE0F}" srcOrd="1" destOrd="0" presId="urn:microsoft.com/office/officeart/2018/2/layout/IconVerticalSolidList"/>
    <dgm:cxn modelId="{B9E0A42B-D58F-406B-921C-31AB11EE866C}" type="presParOf" srcId="{352A3481-4306-463E-93AC-A51C0D115BA5}" destId="{3ABFD9A7-67EA-4B68-9744-2460BADC29F8}" srcOrd="2" destOrd="0" presId="urn:microsoft.com/office/officeart/2018/2/layout/IconVerticalSolidList"/>
    <dgm:cxn modelId="{4A865F95-BD2E-42A6-8EC9-264028D671FC}" type="presParOf" srcId="{352A3481-4306-463E-93AC-A51C0D115BA5}" destId="{072BCF24-B817-4FF6-994F-B4B4C3F9D0CC}" srcOrd="3" destOrd="0" presId="urn:microsoft.com/office/officeart/2018/2/layout/IconVerticalSolidList"/>
    <dgm:cxn modelId="{AE404AFA-4AC8-42B1-B158-A7F1B0495D6B}" type="presParOf" srcId="{30ECAA76-1BAC-4899-A418-889420CD71B6}" destId="{7B269C72-0B4E-428D-B3D5-D5B9036DD42B}" srcOrd="3" destOrd="0" presId="urn:microsoft.com/office/officeart/2018/2/layout/IconVerticalSolidList"/>
    <dgm:cxn modelId="{9BA99141-7F6A-448D-877F-94F8593A326F}" type="presParOf" srcId="{30ECAA76-1BAC-4899-A418-889420CD71B6}" destId="{E8F54842-D86F-4DF4-B6DD-AF38480CFBFC}" srcOrd="4" destOrd="0" presId="urn:microsoft.com/office/officeart/2018/2/layout/IconVerticalSolidList"/>
    <dgm:cxn modelId="{794BA8BD-5187-4A26-96F6-86FEDEC29415}" type="presParOf" srcId="{E8F54842-D86F-4DF4-B6DD-AF38480CFBFC}" destId="{4B35D09A-F43F-4D3A-850C-08432125ACF2}" srcOrd="0" destOrd="0" presId="urn:microsoft.com/office/officeart/2018/2/layout/IconVerticalSolidList"/>
    <dgm:cxn modelId="{CB6829F5-03DA-44A3-8A88-8B2D6E52F2DA}" type="presParOf" srcId="{E8F54842-D86F-4DF4-B6DD-AF38480CFBFC}" destId="{3754D3F0-2C03-4161-9741-3D587BEB3491}" srcOrd="1" destOrd="0" presId="urn:microsoft.com/office/officeart/2018/2/layout/IconVerticalSolidList"/>
    <dgm:cxn modelId="{7CD621A0-F852-463E-AABA-6DA96412A819}" type="presParOf" srcId="{E8F54842-D86F-4DF4-B6DD-AF38480CFBFC}" destId="{982DDE58-CA79-48AF-814D-D45E09AFB2BF}" srcOrd="2" destOrd="0" presId="urn:microsoft.com/office/officeart/2018/2/layout/IconVerticalSolidList"/>
    <dgm:cxn modelId="{F37FA82F-9190-482F-84BE-F12866C1D4DD}" type="presParOf" srcId="{E8F54842-D86F-4DF4-B6DD-AF38480CFBFC}" destId="{D4C67E44-C1AC-4271-BE32-94CAE6203E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2736B-24EA-4DF9-A2B4-F6A12E60132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F5D698-DC8F-4DDA-8F60-F9BC91B2BDAD}">
      <dgm:prSet/>
      <dgm:spPr/>
      <dgm:t>
        <a:bodyPr/>
        <a:lstStyle/>
        <a:p>
          <a:r>
            <a:rPr lang="en-US" dirty="0"/>
            <a:t>Academics are experts in their field.  In traditional or face-to-face formats, they engage and inform the students in the same manner they were taught (Dumont &amp; </a:t>
          </a:r>
          <a:r>
            <a:rPr lang="en-US" dirty="0" err="1"/>
            <a:t>Raggo</a:t>
          </a:r>
          <a:r>
            <a:rPr lang="en-US" dirty="0"/>
            <a:t>, 2018).</a:t>
          </a:r>
        </a:p>
      </dgm:t>
    </dgm:pt>
    <dgm:pt modelId="{B1BA553E-6D95-4D88-BEAD-DEDA6795CC13}" type="parTrans" cxnId="{FCE11AD5-8155-498F-8B3B-12CB296BF81E}">
      <dgm:prSet/>
      <dgm:spPr/>
      <dgm:t>
        <a:bodyPr/>
        <a:lstStyle/>
        <a:p>
          <a:endParaRPr lang="en-US"/>
        </a:p>
      </dgm:t>
    </dgm:pt>
    <dgm:pt modelId="{596A102C-FF63-4D88-B101-473DA761C3C5}" type="sibTrans" cxnId="{FCE11AD5-8155-498F-8B3B-12CB296BF81E}">
      <dgm:prSet/>
      <dgm:spPr/>
      <dgm:t>
        <a:bodyPr/>
        <a:lstStyle/>
        <a:p>
          <a:endParaRPr lang="en-US"/>
        </a:p>
      </dgm:t>
    </dgm:pt>
    <dgm:pt modelId="{F809317A-8E56-4BBB-9C57-0EB69A53FB64}">
      <dgm:prSet/>
      <dgm:spPr/>
      <dgm:t>
        <a:bodyPr/>
        <a:lstStyle/>
        <a:p>
          <a:r>
            <a:rPr lang="en-US" dirty="0"/>
            <a:t>Distance or online learning requires a structure and framework.</a:t>
          </a:r>
        </a:p>
      </dgm:t>
    </dgm:pt>
    <dgm:pt modelId="{CEEF291E-29AB-48A0-911D-2326A81979BF}" type="parTrans" cxnId="{0EBE27ED-0F13-41BD-8CC7-DB5A9E03F74C}">
      <dgm:prSet/>
      <dgm:spPr/>
      <dgm:t>
        <a:bodyPr/>
        <a:lstStyle/>
        <a:p>
          <a:endParaRPr lang="en-US"/>
        </a:p>
      </dgm:t>
    </dgm:pt>
    <dgm:pt modelId="{7DF11044-0C10-4F76-B312-086F0E424968}" type="sibTrans" cxnId="{0EBE27ED-0F13-41BD-8CC7-DB5A9E03F74C}">
      <dgm:prSet/>
      <dgm:spPr/>
      <dgm:t>
        <a:bodyPr/>
        <a:lstStyle/>
        <a:p>
          <a:endParaRPr lang="en-US"/>
        </a:p>
      </dgm:t>
    </dgm:pt>
    <dgm:pt modelId="{6061610A-8D15-46C7-8A97-5B8377709324}" type="pres">
      <dgm:prSet presAssocID="{1FC2736B-24EA-4DF9-A2B4-F6A12E601328}" presName="root" presStyleCnt="0">
        <dgm:presLayoutVars>
          <dgm:dir/>
          <dgm:resizeHandles val="exact"/>
        </dgm:presLayoutVars>
      </dgm:prSet>
      <dgm:spPr/>
    </dgm:pt>
    <dgm:pt modelId="{8A3CFBD3-13D9-43C1-BB8F-010B0DD9C743}" type="pres">
      <dgm:prSet presAssocID="{56F5D698-DC8F-4DDA-8F60-F9BC91B2BDAD}" presName="compNode" presStyleCnt="0"/>
      <dgm:spPr/>
    </dgm:pt>
    <dgm:pt modelId="{F9635E43-ED11-4BAB-A6B3-97833B2C0F53}" type="pres">
      <dgm:prSet presAssocID="{56F5D698-DC8F-4DDA-8F60-F9BC91B2BD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D237791-98E9-487D-92E9-8AF99C55EAB4}" type="pres">
      <dgm:prSet presAssocID="{56F5D698-DC8F-4DDA-8F60-F9BC91B2BDAD}" presName="spaceRect" presStyleCnt="0"/>
      <dgm:spPr/>
    </dgm:pt>
    <dgm:pt modelId="{3FE4EEA7-2D1B-44B2-9041-1536A458A0C1}" type="pres">
      <dgm:prSet presAssocID="{56F5D698-DC8F-4DDA-8F60-F9BC91B2BDAD}" presName="textRect" presStyleLbl="revTx" presStyleIdx="0" presStyleCnt="2" custScaleX="111719" custScaleY="179457">
        <dgm:presLayoutVars>
          <dgm:chMax val="1"/>
          <dgm:chPref val="1"/>
        </dgm:presLayoutVars>
      </dgm:prSet>
      <dgm:spPr/>
    </dgm:pt>
    <dgm:pt modelId="{90C4E236-10CA-4F7F-BDB2-23851DBE9737}" type="pres">
      <dgm:prSet presAssocID="{596A102C-FF63-4D88-B101-473DA761C3C5}" presName="sibTrans" presStyleCnt="0"/>
      <dgm:spPr/>
    </dgm:pt>
    <dgm:pt modelId="{74680F1A-FFA5-48C7-BF16-70FEF6EBC767}" type="pres">
      <dgm:prSet presAssocID="{F809317A-8E56-4BBB-9C57-0EB69A53FB64}" presName="compNode" presStyleCnt="0"/>
      <dgm:spPr/>
    </dgm:pt>
    <dgm:pt modelId="{48275DCC-B231-49BA-BF4A-F0B340619D24}" type="pres">
      <dgm:prSet presAssocID="{F809317A-8E56-4BBB-9C57-0EB69A53FB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A38A6BC-3F3A-42E0-9088-C0AFC3829937}" type="pres">
      <dgm:prSet presAssocID="{F809317A-8E56-4BBB-9C57-0EB69A53FB64}" presName="spaceRect" presStyleCnt="0"/>
      <dgm:spPr/>
    </dgm:pt>
    <dgm:pt modelId="{B4207532-DEC0-407E-B408-6267AD77E499}" type="pres">
      <dgm:prSet presAssocID="{F809317A-8E56-4BBB-9C57-0EB69A53FB64}" presName="textRect" presStyleLbl="revTx" presStyleIdx="1" presStyleCnt="2" custScaleX="106995" custScaleY="144089">
        <dgm:presLayoutVars>
          <dgm:chMax val="1"/>
          <dgm:chPref val="1"/>
        </dgm:presLayoutVars>
      </dgm:prSet>
      <dgm:spPr/>
    </dgm:pt>
  </dgm:ptLst>
  <dgm:cxnLst>
    <dgm:cxn modelId="{5ECA21AA-A41A-4273-B83F-9989B0571CE5}" type="presOf" srcId="{56F5D698-DC8F-4DDA-8F60-F9BC91B2BDAD}" destId="{3FE4EEA7-2D1B-44B2-9041-1536A458A0C1}" srcOrd="0" destOrd="0" presId="urn:microsoft.com/office/officeart/2018/2/layout/IconLabelList"/>
    <dgm:cxn modelId="{FCE11AD5-8155-498F-8B3B-12CB296BF81E}" srcId="{1FC2736B-24EA-4DF9-A2B4-F6A12E601328}" destId="{56F5D698-DC8F-4DDA-8F60-F9BC91B2BDAD}" srcOrd="0" destOrd="0" parTransId="{B1BA553E-6D95-4D88-BEAD-DEDA6795CC13}" sibTransId="{596A102C-FF63-4D88-B101-473DA761C3C5}"/>
    <dgm:cxn modelId="{61F240E7-276F-453E-AD4B-086E7CE1EB63}" type="presOf" srcId="{F809317A-8E56-4BBB-9C57-0EB69A53FB64}" destId="{B4207532-DEC0-407E-B408-6267AD77E499}" srcOrd="0" destOrd="0" presId="urn:microsoft.com/office/officeart/2018/2/layout/IconLabelList"/>
    <dgm:cxn modelId="{0EBE27ED-0F13-41BD-8CC7-DB5A9E03F74C}" srcId="{1FC2736B-24EA-4DF9-A2B4-F6A12E601328}" destId="{F809317A-8E56-4BBB-9C57-0EB69A53FB64}" srcOrd="1" destOrd="0" parTransId="{CEEF291E-29AB-48A0-911D-2326A81979BF}" sibTransId="{7DF11044-0C10-4F76-B312-086F0E424968}"/>
    <dgm:cxn modelId="{7EB8E1F3-42BB-4A89-A9D7-1EEEDAAC799A}" type="presOf" srcId="{1FC2736B-24EA-4DF9-A2B4-F6A12E601328}" destId="{6061610A-8D15-46C7-8A97-5B8377709324}" srcOrd="0" destOrd="0" presId="urn:microsoft.com/office/officeart/2018/2/layout/IconLabelList"/>
    <dgm:cxn modelId="{64914E03-69DF-4297-AD7F-9F7271B8A5BD}" type="presParOf" srcId="{6061610A-8D15-46C7-8A97-5B8377709324}" destId="{8A3CFBD3-13D9-43C1-BB8F-010B0DD9C743}" srcOrd="0" destOrd="0" presId="urn:microsoft.com/office/officeart/2018/2/layout/IconLabelList"/>
    <dgm:cxn modelId="{A3B33219-728D-4DB1-98A5-9FC5101EA488}" type="presParOf" srcId="{8A3CFBD3-13D9-43C1-BB8F-010B0DD9C743}" destId="{F9635E43-ED11-4BAB-A6B3-97833B2C0F53}" srcOrd="0" destOrd="0" presId="urn:microsoft.com/office/officeart/2018/2/layout/IconLabelList"/>
    <dgm:cxn modelId="{5E50AB07-2B6D-4FCB-8F8F-FB9A21917A56}" type="presParOf" srcId="{8A3CFBD3-13D9-43C1-BB8F-010B0DD9C743}" destId="{DD237791-98E9-487D-92E9-8AF99C55EAB4}" srcOrd="1" destOrd="0" presId="urn:microsoft.com/office/officeart/2018/2/layout/IconLabelList"/>
    <dgm:cxn modelId="{6160EE47-2D07-4C5F-9977-8676A28DE71B}" type="presParOf" srcId="{8A3CFBD3-13D9-43C1-BB8F-010B0DD9C743}" destId="{3FE4EEA7-2D1B-44B2-9041-1536A458A0C1}" srcOrd="2" destOrd="0" presId="urn:microsoft.com/office/officeart/2018/2/layout/IconLabelList"/>
    <dgm:cxn modelId="{47067A87-2128-4A09-BDFA-4664E7AFFAB4}" type="presParOf" srcId="{6061610A-8D15-46C7-8A97-5B8377709324}" destId="{90C4E236-10CA-4F7F-BDB2-23851DBE9737}" srcOrd="1" destOrd="0" presId="urn:microsoft.com/office/officeart/2018/2/layout/IconLabelList"/>
    <dgm:cxn modelId="{A7AFE724-4C7D-4C62-9AA1-7263E7F44106}" type="presParOf" srcId="{6061610A-8D15-46C7-8A97-5B8377709324}" destId="{74680F1A-FFA5-48C7-BF16-70FEF6EBC767}" srcOrd="2" destOrd="0" presId="urn:microsoft.com/office/officeart/2018/2/layout/IconLabelList"/>
    <dgm:cxn modelId="{ED7FD5B9-8285-4965-BADD-909039240EB0}" type="presParOf" srcId="{74680F1A-FFA5-48C7-BF16-70FEF6EBC767}" destId="{48275DCC-B231-49BA-BF4A-F0B340619D24}" srcOrd="0" destOrd="0" presId="urn:microsoft.com/office/officeart/2018/2/layout/IconLabelList"/>
    <dgm:cxn modelId="{49C5E5BA-8044-4404-9528-0D0FE0E6528C}" type="presParOf" srcId="{74680F1A-FFA5-48C7-BF16-70FEF6EBC767}" destId="{FA38A6BC-3F3A-42E0-9088-C0AFC3829937}" srcOrd="1" destOrd="0" presId="urn:microsoft.com/office/officeart/2018/2/layout/IconLabelList"/>
    <dgm:cxn modelId="{21B1AF88-3EBB-4EDE-A07F-69814DD01FDD}" type="presParOf" srcId="{74680F1A-FFA5-48C7-BF16-70FEF6EBC767}" destId="{B4207532-DEC0-407E-B408-6267AD77E49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/>
            <a:t>Course Homepage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80396385-C31F-4A0F-AC2A-21DF5BCE4D0C}">
      <dgm:prSet/>
      <dgm:spPr/>
      <dgm:t>
        <a:bodyPr/>
        <a:lstStyle/>
        <a:p>
          <a:r>
            <a:rPr lang="en-US"/>
            <a:t>Inviting</a:t>
          </a:r>
        </a:p>
      </dgm:t>
    </dgm:pt>
    <dgm:pt modelId="{13886E43-5B34-4D0C-BCBA-42D7EF78E7B7}" type="parTrans" cxnId="{4DA73C81-AA25-4F50-B872-F6C48FE12BE7}">
      <dgm:prSet/>
      <dgm:spPr/>
      <dgm:t>
        <a:bodyPr/>
        <a:lstStyle/>
        <a:p>
          <a:endParaRPr lang="en-US"/>
        </a:p>
      </dgm:t>
    </dgm:pt>
    <dgm:pt modelId="{37F3D31D-E88B-41C5-AE45-660E8C4416E8}" type="sibTrans" cxnId="{4DA73C81-AA25-4F50-B872-F6C48FE12BE7}">
      <dgm:prSet/>
      <dgm:spPr/>
      <dgm:t>
        <a:bodyPr/>
        <a:lstStyle/>
        <a:p>
          <a:endParaRPr lang="en-US"/>
        </a:p>
      </dgm:t>
    </dgm:pt>
    <dgm:pt modelId="{ACC660FE-B867-4C30-8455-5D25DF1E9C4A}">
      <dgm:prSet/>
      <dgm:spPr/>
      <dgm:t>
        <a:bodyPr/>
        <a:lstStyle/>
        <a:p>
          <a:r>
            <a:rPr lang="en-US"/>
            <a:t>Short video of yourself welcoming the students</a:t>
          </a:r>
        </a:p>
      </dgm:t>
    </dgm:pt>
    <dgm:pt modelId="{5460060C-2DB2-4A95-876F-5E6B6F7C30B8}" type="parTrans" cxnId="{3C4115DB-4B59-49D6-B73C-932135A4250C}">
      <dgm:prSet/>
      <dgm:spPr/>
      <dgm:t>
        <a:bodyPr/>
        <a:lstStyle/>
        <a:p>
          <a:endParaRPr lang="en-US"/>
        </a:p>
      </dgm:t>
    </dgm:pt>
    <dgm:pt modelId="{809D5FF2-8E61-4E1E-B203-D348FD0AD1D8}" type="sibTrans" cxnId="{3C4115DB-4B59-49D6-B73C-932135A4250C}">
      <dgm:prSet/>
      <dgm:spPr/>
      <dgm:t>
        <a:bodyPr/>
        <a:lstStyle/>
        <a:p>
          <a:endParaRPr lang="en-US"/>
        </a:p>
      </dgm:t>
    </dgm:pt>
    <dgm:pt modelId="{9AFDC550-66CE-4CD8-BE24-A2787F89D326}">
      <dgm:prSet/>
      <dgm:spPr/>
      <dgm:t>
        <a:bodyPr/>
        <a:lstStyle/>
        <a:p>
          <a:r>
            <a:rPr lang="en-US"/>
            <a:t>Use different multimedia aspects, infographics</a:t>
          </a:r>
        </a:p>
      </dgm:t>
    </dgm:pt>
    <dgm:pt modelId="{E86187B3-5CB8-4278-AE36-9DEFEF56E4EE}" type="parTrans" cxnId="{5BAEA8DD-EF3F-47C5-93CF-42BB61B4C523}">
      <dgm:prSet/>
      <dgm:spPr/>
      <dgm:t>
        <a:bodyPr/>
        <a:lstStyle/>
        <a:p>
          <a:endParaRPr lang="en-US"/>
        </a:p>
      </dgm:t>
    </dgm:pt>
    <dgm:pt modelId="{894A26C2-D222-4734-96A7-22013FCE91C8}" type="sibTrans" cxnId="{5BAEA8DD-EF3F-47C5-93CF-42BB61B4C523}">
      <dgm:prSet/>
      <dgm:spPr/>
      <dgm:t>
        <a:bodyPr/>
        <a:lstStyle/>
        <a:p>
          <a:endParaRPr lang="en-US"/>
        </a:p>
      </dgm:t>
    </dgm:pt>
    <dgm:pt modelId="{20A2C7E2-2293-4ADA-878B-E1E79F7A2486}">
      <dgm:prSet/>
      <dgm:spPr/>
      <dgm:t>
        <a:bodyPr/>
        <a:lstStyle/>
        <a:p>
          <a:r>
            <a:rPr lang="en-US"/>
            <a:t>ALL materials in LMS</a:t>
          </a:r>
        </a:p>
      </dgm:t>
    </dgm:pt>
    <dgm:pt modelId="{6E832B7A-D3D9-45B3-A19D-1871F25035D8}" type="parTrans" cxnId="{84742384-DAB6-48D6-BF33-3103B0E239B2}">
      <dgm:prSet/>
      <dgm:spPr/>
      <dgm:t>
        <a:bodyPr/>
        <a:lstStyle/>
        <a:p>
          <a:endParaRPr lang="en-US"/>
        </a:p>
      </dgm:t>
    </dgm:pt>
    <dgm:pt modelId="{40DB5309-EB16-4227-BD42-C7ACF4498B46}" type="sibTrans" cxnId="{84742384-DAB6-48D6-BF33-3103B0E239B2}">
      <dgm:prSet/>
      <dgm:spPr/>
      <dgm:t>
        <a:bodyPr/>
        <a:lstStyle/>
        <a:p>
          <a:endParaRPr lang="en-US"/>
        </a:p>
      </dgm:t>
    </dgm:pt>
    <dgm:pt modelId="{ABFD3237-D510-46B8-A8F6-2FB0D712628D}">
      <dgm:prSet/>
      <dgm:spPr/>
      <dgm:t>
        <a:bodyPr/>
        <a:lstStyle/>
        <a:p>
          <a:r>
            <a:rPr lang="en-US"/>
            <a:t>Links to external sources, websites as examples</a:t>
          </a:r>
        </a:p>
      </dgm:t>
    </dgm:pt>
    <dgm:pt modelId="{9D5D81F0-7E08-4D4D-912D-B8A065F870DD}" type="parTrans" cxnId="{BAD94DE6-F913-4D3B-9BEA-D1825E591527}">
      <dgm:prSet/>
      <dgm:spPr/>
      <dgm:t>
        <a:bodyPr/>
        <a:lstStyle/>
        <a:p>
          <a:endParaRPr lang="en-US"/>
        </a:p>
      </dgm:t>
    </dgm:pt>
    <dgm:pt modelId="{7F762F60-B471-48DE-94A6-F0510056F2A0}" type="sibTrans" cxnId="{BAD94DE6-F913-4D3B-9BEA-D1825E591527}">
      <dgm:prSet/>
      <dgm:spPr/>
      <dgm:t>
        <a:bodyPr/>
        <a:lstStyle/>
        <a:p>
          <a:endParaRPr lang="en-US"/>
        </a:p>
      </dgm:t>
    </dgm:pt>
    <dgm:pt modelId="{0BDD58AA-192D-43CB-BF19-5317BD6E894C}">
      <dgm:prSet/>
      <dgm:spPr/>
      <dgm:t>
        <a:bodyPr/>
        <a:lstStyle/>
        <a:p>
          <a:r>
            <a:rPr lang="en-US"/>
            <a:t>Automate the quizzes and grading</a:t>
          </a:r>
        </a:p>
      </dgm:t>
    </dgm:pt>
    <dgm:pt modelId="{2ED5485D-8D7C-4CB6-9210-46AC6E43D8F8}" type="parTrans" cxnId="{E0ADC7F9-5752-49E2-9FEE-C3699D7FEEF5}">
      <dgm:prSet/>
      <dgm:spPr/>
      <dgm:t>
        <a:bodyPr/>
        <a:lstStyle/>
        <a:p>
          <a:endParaRPr lang="en-US"/>
        </a:p>
      </dgm:t>
    </dgm:pt>
    <dgm:pt modelId="{54044ECF-44E5-447B-B5A3-854A6129456F}" type="sibTrans" cxnId="{E0ADC7F9-5752-49E2-9FEE-C3699D7FEEF5}">
      <dgm:prSet/>
      <dgm:spPr/>
      <dgm:t>
        <a:bodyPr/>
        <a:lstStyle/>
        <a:p>
          <a:endParaRPr lang="en-US"/>
        </a:p>
      </dgm:t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45F4AE1-BA09-C149-BF36-25FBB734F504}" type="pres">
      <dgm:prSet presAssocID="{83322CF9-0A0C-4ACC-AF13-9C9BCE0A70AF}" presName="spacer" presStyleCnt="0"/>
      <dgm:spPr/>
    </dgm:pt>
    <dgm:pt modelId="{00ABF9E8-E3AC-8B49-AC76-A7AF7ED9FEFF}" type="pres">
      <dgm:prSet presAssocID="{80396385-C31F-4A0F-AC2A-21DF5BCE4D0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72E600B-2B09-9C42-9877-0594D1B1C8AB}" type="pres">
      <dgm:prSet presAssocID="{37F3D31D-E88B-41C5-AE45-660E8C4416E8}" presName="spacer" presStyleCnt="0"/>
      <dgm:spPr/>
    </dgm:pt>
    <dgm:pt modelId="{6688BB38-0028-BD4E-9CD8-2259B732F34A}" type="pres">
      <dgm:prSet presAssocID="{ACC660FE-B867-4C30-8455-5D25DF1E9C4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C7B9B8A-7613-7B47-A818-4DB5CEEFC82E}" type="pres">
      <dgm:prSet presAssocID="{809D5FF2-8E61-4E1E-B203-D348FD0AD1D8}" presName="spacer" presStyleCnt="0"/>
      <dgm:spPr/>
    </dgm:pt>
    <dgm:pt modelId="{11922F76-E355-1044-B765-EA9029D8EDAE}" type="pres">
      <dgm:prSet presAssocID="{9AFDC550-66CE-4CD8-BE24-A2787F89D32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DA70BC2-B8FD-184D-B879-D7510F03DA79}" type="pres">
      <dgm:prSet presAssocID="{894A26C2-D222-4734-96A7-22013FCE91C8}" presName="spacer" presStyleCnt="0"/>
      <dgm:spPr/>
    </dgm:pt>
    <dgm:pt modelId="{5E91DAF7-2B15-9347-B5DE-4A2B3DDCC88B}" type="pres">
      <dgm:prSet presAssocID="{20A2C7E2-2293-4ADA-878B-E1E79F7A248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4A4ACFB-237E-5648-8F07-9AABB0DBC0E1}" type="pres">
      <dgm:prSet presAssocID="{40DB5309-EB16-4227-BD42-C7ACF4498B46}" presName="spacer" presStyleCnt="0"/>
      <dgm:spPr/>
    </dgm:pt>
    <dgm:pt modelId="{EFF9B48C-3115-B343-9F81-41F4624AD04C}" type="pres">
      <dgm:prSet presAssocID="{ABFD3237-D510-46B8-A8F6-2FB0D712628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95EAFC9-037A-FF47-AB51-82EBECFC6042}" type="pres">
      <dgm:prSet presAssocID="{7F762F60-B471-48DE-94A6-F0510056F2A0}" presName="spacer" presStyleCnt="0"/>
      <dgm:spPr/>
    </dgm:pt>
    <dgm:pt modelId="{9EBE5C8F-530E-C942-BB7C-93DBF27CF0A5}" type="pres">
      <dgm:prSet presAssocID="{0BDD58AA-192D-43CB-BF19-5317BD6E894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39FF3E46-414A-FF4C-B325-3397BF39E9C4}" type="presOf" srcId="{9AFDC550-66CE-4CD8-BE24-A2787F89D326}" destId="{11922F76-E355-1044-B765-EA9029D8EDAE}" srcOrd="0" destOrd="0" presId="urn:microsoft.com/office/officeart/2005/8/layout/vList2"/>
    <dgm:cxn modelId="{F69A125D-04E3-374D-A5C6-DC8BE8929BC6}" type="presOf" srcId="{20A2C7E2-2293-4ADA-878B-E1E79F7A2486}" destId="{5E91DAF7-2B15-9347-B5DE-4A2B3DDCC88B}" srcOrd="0" destOrd="0" presId="urn:microsoft.com/office/officeart/2005/8/layout/vList2"/>
    <dgm:cxn modelId="{08A09970-A89C-A842-B861-7DB92F49FCF6}" type="presOf" srcId="{ABFD3237-D510-46B8-A8F6-2FB0D712628D}" destId="{EFF9B48C-3115-B343-9F81-41F4624AD04C}" srcOrd="0" destOrd="0" presId="urn:microsoft.com/office/officeart/2005/8/layout/vList2"/>
    <dgm:cxn modelId="{4DA73C81-AA25-4F50-B872-F6C48FE12BE7}" srcId="{6C36DAB9-DA16-461F-ABA5-750CF9246968}" destId="{80396385-C31F-4A0F-AC2A-21DF5BCE4D0C}" srcOrd="1" destOrd="0" parTransId="{13886E43-5B34-4D0C-BCBA-42D7EF78E7B7}" sibTransId="{37F3D31D-E88B-41C5-AE45-660E8C4416E8}"/>
    <dgm:cxn modelId="{84742384-DAB6-48D6-BF33-3103B0E239B2}" srcId="{6C36DAB9-DA16-461F-ABA5-750CF9246968}" destId="{20A2C7E2-2293-4ADA-878B-E1E79F7A2486}" srcOrd="4" destOrd="0" parTransId="{6E832B7A-D3D9-45B3-A19D-1871F25035D8}" sibTransId="{40DB5309-EB16-4227-BD42-C7ACF4498B46}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F2CEE3AA-04F4-9D44-8571-FF0F08BB5C2D}" type="presOf" srcId="{ACC660FE-B867-4C30-8455-5D25DF1E9C4A}" destId="{6688BB38-0028-BD4E-9CD8-2259B732F34A}" srcOrd="0" destOrd="0" presId="urn:microsoft.com/office/officeart/2005/8/layout/vList2"/>
    <dgm:cxn modelId="{8D9F8EC4-8DD5-BE4C-A0F4-94379A500BA7}" type="presOf" srcId="{80396385-C31F-4A0F-AC2A-21DF5BCE4D0C}" destId="{00ABF9E8-E3AC-8B49-AC76-A7AF7ED9FEFF}" srcOrd="0" destOrd="0" presId="urn:microsoft.com/office/officeart/2005/8/layout/vList2"/>
    <dgm:cxn modelId="{3C4115DB-4B59-49D6-B73C-932135A4250C}" srcId="{6C36DAB9-DA16-461F-ABA5-750CF9246968}" destId="{ACC660FE-B867-4C30-8455-5D25DF1E9C4A}" srcOrd="2" destOrd="0" parTransId="{5460060C-2DB2-4A95-876F-5E6B6F7C30B8}" sibTransId="{809D5FF2-8E61-4E1E-B203-D348FD0AD1D8}"/>
    <dgm:cxn modelId="{5BAEA8DD-EF3F-47C5-93CF-42BB61B4C523}" srcId="{6C36DAB9-DA16-461F-ABA5-750CF9246968}" destId="{9AFDC550-66CE-4CD8-BE24-A2787F89D326}" srcOrd="3" destOrd="0" parTransId="{E86187B3-5CB8-4278-AE36-9DEFEF56E4EE}" sibTransId="{894A26C2-D222-4734-96A7-22013FCE91C8}"/>
    <dgm:cxn modelId="{AE86E3E2-BB64-594C-BF3C-F536F5BD542A}" type="presOf" srcId="{0BDD58AA-192D-43CB-BF19-5317BD6E894C}" destId="{9EBE5C8F-530E-C942-BB7C-93DBF27CF0A5}" srcOrd="0" destOrd="0" presId="urn:microsoft.com/office/officeart/2005/8/layout/vList2"/>
    <dgm:cxn modelId="{BAD94DE6-F913-4D3B-9BEA-D1825E591527}" srcId="{6C36DAB9-DA16-461F-ABA5-750CF9246968}" destId="{ABFD3237-D510-46B8-A8F6-2FB0D712628D}" srcOrd="5" destOrd="0" parTransId="{9D5D81F0-7E08-4D4D-912D-B8A065F870DD}" sibTransId="{7F762F60-B471-48DE-94A6-F0510056F2A0}"/>
    <dgm:cxn modelId="{E0ADC7F9-5752-49E2-9FEE-C3699D7FEEF5}" srcId="{6C36DAB9-DA16-461F-ABA5-750CF9246968}" destId="{0BDD58AA-192D-43CB-BF19-5317BD6E894C}" srcOrd="6" destOrd="0" parTransId="{2ED5485D-8D7C-4CB6-9210-46AC6E43D8F8}" sibTransId="{54044ECF-44E5-447B-B5A3-854A6129456F}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C68FB3F0-3C71-BE4E-B2D5-B4E02A9AAF83}" type="presParOf" srcId="{2D326061-A161-2B49-9E7A-3F168A295357}" destId="{145F4AE1-BA09-C149-BF36-25FBB734F504}" srcOrd="1" destOrd="0" presId="urn:microsoft.com/office/officeart/2005/8/layout/vList2"/>
    <dgm:cxn modelId="{E5D83300-F1A9-EA4F-912F-B761DB5977B8}" type="presParOf" srcId="{2D326061-A161-2B49-9E7A-3F168A295357}" destId="{00ABF9E8-E3AC-8B49-AC76-A7AF7ED9FEFF}" srcOrd="2" destOrd="0" presId="urn:microsoft.com/office/officeart/2005/8/layout/vList2"/>
    <dgm:cxn modelId="{3F5F5F25-1C99-F847-B59D-C52763FF3708}" type="presParOf" srcId="{2D326061-A161-2B49-9E7A-3F168A295357}" destId="{072E600B-2B09-9C42-9877-0594D1B1C8AB}" srcOrd="3" destOrd="0" presId="urn:microsoft.com/office/officeart/2005/8/layout/vList2"/>
    <dgm:cxn modelId="{34C41DEB-3F21-F54D-A2A2-FC54B149F747}" type="presParOf" srcId="{2D326061-A161-2B49-9E7A-3F168A295357}" destId="{6688BB38-0028-BD4E-9CD8-2259B732F34A}" srcOrd="4" destOrd="0" presId="urn:microsoft.com/office/officeart/2005/8/layout/vList2"/>
    <dgm:cxn modelId="{0F6F72AA-E5F0-9D49-B0B2-54BD1630F972}" type="presParOf" srcId="{2D326061-A161-2B49-9E7A-3F168A295357}" destId="{AC7B9B8A-7613-7B47-A818-4DB5CEEFC82E}" srcOrd="5" destOrd="0" presId="urn:microsoft.com/office/officeart/2005/8/layout/vList2"/>
    <dgm:cxn modelId="{16EF2665-2AC6-C345-9620-E818D73E968C}" type="presParOf" srcId="{2D326061-A161-2B49-9E7A-3F168A295357}" destId="{11922F76-E355-1044-B765-EA9029D8EDAE}" srcOrd="6" destOrd="0" presId="urn:microsoft.com/office/officeart/2005/8/layout/vList2"/>
    <dgm:cxn modelId="{0558C456-7AE0-3841-9D49-60EA0FB24E9C}" type="presParOf" srcId="{2D326061-A161-2B49-9E7A-3F168A295357}" destId="{DDA70BC2-B8FD-184D-B879-D7510F03DA79}" srcOrd="7" destOrd="0" presId="urn:microsoft.com/office/officeart/2005/8/layout/vList2"/>
    <dgm:cxn modelId="{242F0375-8F83-2C43-8F36-CB0F0BB6483A}" type="presParOf" srcId="{2D326061-A161-2B49-9E7A-3F168A295357}" destId="{5E91DAF7-2B15-9347-B5DE-4A2B3DDCC88B}" srcOrd="8" destOrd="0" presId="urn:microsoft.com/office/officeart/2005/8/layout/vList2"/>
    <dgm:cxn modelId="{946B7B76-AA6F-AC47-B75C-2DBEE3590DC5}" type="presParOf" srcId="{2D326061-A161-2B49-9E7A-3F168A295357}" destId="{44A4ACFB-237E-5648-8F07-9AABB0DBC0E1}" srcOrd="9" destOrd="0" presId="urn:microsoft.com/office/officeart/2005/8/layout/vList2"/>
    <dgm:cxn modelId="{09E89D39-B1A7-8B4A-BC2D-1858BA14FEB4}" type="presParOf" srcId="{2D326061-A161-2B49-9E7A-3F168A295357}" destId="{EFF9B48C-3115-B343-9F81-41F4624AD04C}" srcOrd="10" destOrd="0" presId="urn:microsoft.com/office/officeart/2005/8/layout/vList2"/>
    <dgm:cxn modelId="{5ED3FA14-1AE9-0549-95AE-9C077EB35F63}" type="presParOf" srcId="{2D326061-A161-2B49-9E7A-3F168A295357}" destId="{F95EAFC9-037A-FF47-AB51-82EBECFC6042}" srcOrd="11" destOrd="0" presId="urn:microsoft.com/office/officeart/2005/8/layout/vList2"/>
    <dgm:cxn modelId="{D959D860-8948-1240-9474-1D1C700F8D83}" type="presParOf" srcId="{2D326061-A161-2B49-9E7A-3F168A295357}" destId="{9EBE5C8F-530E-C942-BB7C-93DBF27CF0A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Before you begin; this page tells the students how to start the course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80396385-C31F-4A0F-AC2A-21DF5BCE4D0C}">
      <dgm:prSet/>
      <dgm:spPr/>
      <dgm:t>
        <a:bodyPr/>
        <a:lstStyle/>
        <a:p>
          <a:r>
            <a:rPr lang="en-US" dirty="0"/>
            <a:t>(Detailed!) Video reviewing the syllabus</a:t>
          </a:r>
        </a:p>
      </dgm:t>
    </dgm:pt>
    <dgm:pt modelId="{13886E43-5B34-4D0C-BCBA-42D7EF78E7B7}" type="parTrans" cxnId="{4DA73C81-AA25-4F50-B872-F6C48FE12BE7}">
      <dgm:prSet/>
      <dgm:spPr/>
      <dgm:t>
        <a:bodyPr/>
        <a:lstStyle/>
        <a:p>
          <a:endParaRPr lang="en-US"/>
        </a:p>
      </dgm:t>
    </dgm:pt>
    <dgm:pt modelId="{37F3D31D-E88B-41C5-AE45-660E8C4416E8}" type="sibTrans" cxnId="{4DA73C81-AA25-4F50-B872-F6C48FE12BE7}">
      <dgm:prSet/>
      <dgm:spPr/>
      <dgm:t>
        <a:bodyPr/>
        <a:lstStyle/>
        <a:p>
          <a:endParaRPr lang="en-US"/>
        </a:p>
      </dgm:t>
    </dgm:pt>
    <dgm:pt modelId="{ACC660FE-B867-4C30-8455-5D25DF1E9C4A}">
      <dgm:prSet/>
      <dgm:spPr/>
      <dgm:t>
        <a:bodyPr/>
        <a:lstStyle/>
        <a:p>
          <a:r>
            <a:rPr lang="en-US" dirty="0"/>
            <a:t>Syllabus Quiz</a:t>
          </a:r>
        </a:p>
      </dgm:t>
    </dgm:pt>
    <dgm:pt modelId="{5460060C-2DB2-4A95-876F-5E6B6F7C30B8}" type="parTrans" cxnId="{3C4115DB-4B59-49D6-B73C-932135A4250C}">
      <dgm:prSet/>
      <dgm:spPr/>
      <dgm:t>
        <a:bodyPr/>
        <a:lstStyle/>
        <a:p>
          <a:endParaRPr lang="en-US"/>
        </a:p>
      </dgm:t>
    </dgm:pt>
    <dgm:pt modelId="{809D5FF2-8E61-4E1E-B203-D348FD0AD1D8}" type="sibTrans" cxnId="{3C4115DB-4B59-49D6-B73C-932135A4250C}">
      <dgm:prSet/>
      <dgm:spPr/>
      <dgm:t>
        <a:bodyPr/>
        <a:lstStyle/>
        <a:p>
          <a:endParaRPr lang="en-US"/>
        </a:p>
      </dgm:t>
    </dgm:pt>
    <dgm:pt modelId="{9AFDC550-66CE-4CD8-BE24-A2787F89D326}">
      <dgm:prSet/>
      <dgm:spPr/>
      <dgm:t>
        <a:bodyPr/>
        <a:lstStyle/>
        <a:p>
          <a:r>
            <a:rPr lang="en-US" dirty="0"/>
            <a:t>T/F or MC questions</a:t>
          </a:r>
        </a:p>
      </dgm:t>
    </dgm:pt>
    <dgm:pt modelId="{E86187B3-5CB8-4278-AE36-9DEFEF56E4EE}" type="parTrans" cxnId="{5BAEA8DD-EF3F-47C5-93CF-42BB61B4C523}">
      <dgm:prSet/>
      <dgm:spPr/>
      <dgm:t>
        <a:bodyPr/>
        <a:lstStyle/>
        <a:p>
          <a:endParaRPr lang="en-US"/>
        </a:p>
      </dgm:t>
    </dgm:pt>
    <dgm:pt modelId="{894A26C2-D222-4734-96A7-22013FCE91C8}" type="sibTrans" cxnId="{5BAEA8DD-EF3F-47C5-93CF-42BB61B4C523}">
      <dgm:prSet/>
      <dgm:spPr/>
      <dgm:t>
        <a:bodyPr/>
        <a:lstStyle/>
        <a:p>
          <a:endParaRPr lang="en-US"/>
        </a:p>
      </dgm:t>
    </dgm:pt>
    <dgm:pt modelId="{20A2C7E2-2293-4ADA-878B-E1E79F7A2486}">
      <dgm:prSet/>
      <dgm:spPr/>
      <dgm:t>
        <a:bodyPr/>
        <a:lstStyle/>
        <a:p>
          <a:r>
            <a:rPr lang="en-US" dirty="0"/>
            <a:t>Students must take the quiz </a:t>
          </a:r>
          <a:r>
            <a:rPr lang="en-US" i="1" dirty="0"/>
            <a:t>and earn a passing score </a:t>
          </a:r>
          <a:r>
            <a:rPr lang="en-US" dirty="0"/>
            <a:t>to unlock the modules</a:t>
          </a:r>
        </a:p>
      </dgm:t>
    </dgm:pt>
    <dgm:pt modelId="{6E832B7A-D3D9-45B3-A19D-1871F25035D8}" type="parTrans" cxnId="{84742384-DAB6-48D6-BF33-3103B0E239B2}">
      <dgm:prSet/>
      <dgm:spPr/>
      <dgm:t>
        <a:bodyPr/>
        <a:lstStyle/>
        <a:p>
          <a:endParaRPr lang="en-US"/>
        </a:p>
      </dgm:t>
    </dgm:pt>
    <dgm:pt modelId="{40DB5309-EB16-4227-BD42-C7ACF4498B46}" type="sibTrans" cxnId="{84742384-DAB6-48D6-BF33-3103B0E239B2}">
      <dgm:prSet/>
      <dgm:spPr/>
      <dgm:t>
        <a:bodyPr/>
        <a:lstStyle/>
        <a:p>
          <a:endParaRPr lang="en-US"/>
        </a:p>
      </dgm:t>
    </dgm:pt>
    <dgm:pt modelId="{C0E794CE-3C49-E043-848D-714B119CFFD0}">
      <dgm:prSet/>
      <dgm:spPr/>
      <dgm:t>
        <a:bodyPr/>
        <a:lstStyle/>
        <a:p>
          <a:r>
            <a:rPr lang="en-US" dirty="0"/>
            <a:t>FAQ</a:t>
          </a:r>
        </a:p>
      </dgm:t>
    </dgm:pt>
    <dgm:pt modelId="{578792EA-A811-984D-999E-C0A3AC23AB24}" type="parTrans" cxnId="{29957A39-B26C-8344-95C1-88E9203C622C}">
      <dgm:prSet/>
      <dgm:spPr/>
      <dgm:t>
        <a:bodyPr/>
        <a:lstStyle/>
        <a:p>
          <a:endParaRPr lang="en-US"/>
        </a:p>
      </dgm:t>
    </dgm:pt>
    <dgm:pt modelId="{8795964B-AB0B-D14B-B9A8-1314A16BABFC}" type="sibTrans" cxnId="{29957A39-B26C-8344-95C1-88E9203C622C}">
      <dgm:prSet/>
      <dgm:spPr/>
      <dgm:t>
        <a:bodyPr/>
        <a:lstStyle/>
        <a:p>
          <a:endParaRPr lang="en-US"/>
        </a:p>
      </dgm:t>
    </dgm:pt>
    <dgm:pt modelId="{61BC014B-7192-8745-979C-9E00BF7041A9}">
      <dgm:prSet/>
      <dgm:spPr/>
      <dgm:t>
        <a:bodyPr/>
        <a:lstStyle/>
        <a:p>
          <a:r>
            <a:rPr lang="en-US" dirty="0"/>
            <a:t>Netiquette Guidelines; Provide behavior expectations</a:t>
          </a:r>
        </a:p>
      </dgm:t>
    </dgm:pt>
    <dgm:pt modelId="{9D6A1F5F-F5D5-4848-8635-74FC014D327D}" type="parTrans" cxnId="{4BABF2C3-043C-1A46-82B9-8538344F4F00}">
      <dgm:prSet/>
      <dgm:spPr/>
      <dgm:t>
        <a:bodyPr/>
        <a:lstStyle/>
        <a:p>
          <a:endParaRPr lang="en-US"/>
        </a:p>
      </dgm:t>
    </dgm:pt>
    <dgm:pt modelId="{D054F97B-FC74-AE44-A2CD-DCB0E77D9EE5}" type="sibTrans" cxnId="{4BABF2C3-043C-1A46-82B9-8538344F4F00}">
      <dgm:prSet/>
      <dgm:spPr/>
      <dgm:t>
        <a:bodyPr/>
        <a:lstStyle/>
        <a:p>
          <a:endParaRPr lang="en-US"/>
        </a:p>
      </dgm:t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45F4AE1-BA09-C149-BF36-25FBB734F504}" type="pres">
      <dgm:prSet presAssocID="{83322CF9-0A0C-4ACC-AF13-9C9BCE0A70AF}" presName="spacer" presStyleCnt="0"/>
      <dgm:spPr/>
    </dgm:pt>
    <dgm:pt modelId="{00ABF9E8-E3AC-8B49-AC76-A7AF7ED9FEFF}" type="pres">
      <dgm:prSet presAssocID="{80396385-C31F-4A0F-AC2A-21DF5BCE4D0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72E600B-2B09-9C42-9877-0594D1B1C8AB}" type="pres">
      <dgm:prSet presAssocID="{37F3D31D-E88B-41C5-AE45-660E8C4416E8}" presName="spacer" presStyleCnt="0"/>
      <dgm:spPr/>
    </dgm:pt>
    <dgm:pt modelId="{6688BB38-0028-BD4E-9CD8-2259B732F34A}" type="pres">
      <dgm:prSet presAssocID="{ACC660FE-B867-4C30-8455-5D25DF1E9C4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C7B9B8A-7613-7B47-A818-4DB5CEEFC82E}" type="pres">
      <dgm:prSet presAssocID="{809D5FF2-8E61-4E1E-B203-D348FD0AD1D8}" presName="spacer" presStyleCnt="0"/>
      <dgm:spPr/>
    </dgm:pt>
    <dgm:pt modelId="{11922F76-E355-1044-B765-EA9029D8EDAE}" type="pres">
      <dgm:prSet presAssocID="{9AFDC550-66CE-4CD8-BE24-A2787F89D32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DA70BC2-B8FD-184D-B879-D7510F03DA79}" type="pres">
      <dgm:prSet presAssocID="{894A26C2-D222-4734-96A7-22013FCE91C8}" presName="spacer" presStyleCnt="0"/>
      <dgm:spPr/>
    </dgm:pt>
    <dgm:pt modelId="{5E91DAF7-2B15-9347-B5DE-4A2B3DDCC88B}" type="pres">
      <dgm:prSet presAssocID="{20A2C7E2-2293-4ADA-878B-E1E79F7A2486}" presName="parentText" presStyleLbl="node1" presStyleIdx="4" presStyleCnt="7" custLinFactNeighborX="-1853" custLinFactNeighborY="21777">
        <dgm:presLayoutVars>
          <dgm:chMax val="0"/>
          <dgm:bulletEnabled val="1"/>
        </dgm:presLayoutVars>
      </dgm:prSet>
      <dgm:spPr/>
    </dgm:pt>
    <dgm:pt modelId="{11E0EE6D-8C19-9048-9E00-A3E027A0F318}" type="pres">
      <dgm:prSet presAssocID="{40DB5309-EB16-4227-BD42-C7ACF4498B46}" presName="spacer" presStyleCnt="0"/>
      <dgm:spPr/>
    </dgm:pt>
    <dgm:pt modelId="{748AC0F5-93F4-7448-BA36-854E5DFAB51E}" type="pres">
      <dgm:prSet presAssocID="{C0E794CE-3C49-E043-848D-714B119CFFD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C2E652F-AB8C-0B49-8A47-250B0C26A58A}" type="pres">
      <dgm:prSet presAssocID="{8795964B-AB0B-D14B-B9A8-1314A16BABFC}" presName="spacer" presStyleCnt="0"/>
      <dgm:spPr/>
    </dgm:pt>
    <dgm:pt modelId="{4C37EBC4-8F6F-A344-A2D5-2B46C7C4F05F}" type="pres">
      <dgm:prSet presAssocID="{61BC014B-7192-8745-979C-9E00BF7041A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29957A39-B26C-8344-95C1-88E9203C622C}" srcId="{6C36DAB9-DA16-461F-ABA5-750CF9246968}" destId="{C0E794CE-3C49-E043-848D-714B119CFFD0}" srcOrd="5" destOrd="0" parTransId="{578792EA-A811-984D-999E-C0A3AC23AB24}" sibTransId="{8795964B-AB0B-D14B-B9A8-1314A16BABFC}"/>
    <dgm:cxn modelId="{39FF3E46-414A-FF4C-B325-3397BF39E9C4}" type="presOf" srcId="{9AFDC550-66CE-4CD8-BE24-A2787F89D326}" destId="{11922F76-E355-1044-B765-EA9029D8EDAE}" srcOrd="0" destOrd="0" presId="urn:microsoft.com/office/officeart/2005/8/layout/vList2"/>
    <dgm:cxn modelId="{F69A125D-04E3-374D-A5C6-DC8BE8929BC6}" type="presOf" srcId="{20A2C7E2-2293-4ADA-878B-E1E79F7A2486}" destId="{5E91DAF7-2B15-9347-B5DE-4A2B3DDCC88B}" srcOrd="0" destOrd="0" presId="urn:microsoft.com/office/officeart/2005/8/layout/vList2"/>
    <dgm:cxn modelId="{00C4F76D-1C3F-AF40-B063-85AF211022C6}" type="presOf" srcId="{C0E794CE-3C49-E043-848D-714B119CFFD0}" destId="{748AC0F5-93F4-7448-BA36-854E5DFAB51E}" srcOrd="0" destOrd="0" presId="urn:microsoft.com/office/officeart/2005/8/layout/vList2"/>
    <dgm:cxn modelId="{4DA73C81-AA25-4F50-B872-F6C48FE12BE7}" srcId="{6C36DAB9-DA16-461F-ABA5-750CF9246968}" destId="{80396385-C31F-4A0F-AC2A-21DF5BCE4D0C}" srcOrd="1" destOrd="0" parTransId="{13886E43-5B34-4D0C-BCBA-42D7EF78E7B7}" sibTransId="{37F3D31D-E88B-41C5-AE45-660E8C4416E8}"/>
    <dgm:cxn modelId="{84742384-DAB6-48D6-BF33-3103B0E239B2}" srcId="{6C36DAB9-DA16-461F-ABA5-750CF9246968}" destId="{20A2C7E2-2293-4ADA-878B-E1E79F7A2486}" srcOrd="4" destOrd="0" parTransId="{6E832B7A-D3D9-45B3-A19D-1871F25035D8}" sibTransId="{40DB5309-EB16-4227-BD42-C7ACF4498B46}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948117A5-D787-EA4B-9D1A-964EEE9D6570}" type="presOf" srcId="{61BC014B-7192-8745-979C-9E00BF7041A9}" destId="{4C37EBC4-8F6F-A344-A2D5-2B46C7C4F05F}" srcOrd="0" destOrd="0" presId="urn:microsoft.com/office/officeart/2005/8/layout/vList2"/>
    <dgm:cxn modelId="{F2CEE3AA-04F4-9D44-8571-FF0F08BB5C2D}" type="presOf" srcId="{ACC660FE-B867-4C30-8455-5D25DF1E9C4A}" destId="{6688BB38-0028-BD4E-9CD8-2259B732F34A}" srcOrd="0" destOrd="0" presId="urn:microsoft.com/office/officeart/2005/8/layout/vList2"/>
    <dgm:cxn modelId="{4BABF2C3-043C-1A46-82B9-8538344F4F00}" srcId="{6C36DAB9-DA16-461F-ABA5-750CF9246968}" destId="{61BC014B-7192-8745-979C-9E00BF7041A9}" srcOrd="6" destOrd="0" parTransId="{9D6A1F5F-F5D5-4848-8635-74FC014D327D}" sibTransId="{D054F97B-FC74-AE44-A2CD-DCB0E77D9EE5}"/>
    <dgm:cxn modelId="{8D9F8EC4-8DD5-BE4C-A0F4-94379A500BA7}" type="presOf" srcId="{80396385-C31F-4A0F-AC2A-21DF5BCE4D0C}" destId="{00ABF9E8-E3AC-8B49-AC76-A7AF7ED9FEFF}" srcOrd="0" destOrd="0" presId="urn:microsoft.com/office/officeart/2005/8/layout/vList2"/>
    <dgm:cxn modelId="{3C4115DB-4B59-49D6-B73C-932135A4250C}" srcId="{6C36DAB9-DA16-461F-ABA5-750CF9246968}" destId="{ACC660FE-B867-4C30-8455-5D25DF1E9C4A}" srcOrd="2" destOrd="0" parTransId="{5460060C-2DB2-4A95-876F-5E6B6F7C30B8}" sibTransId="{809D5FF2-8E61-4E1E-B203-D348FD0AD1D8}"/>
    <dgm:cxn modelId="{5BAEA8DD-EF3F-47C5-93CF-42BB61B4C523}" srcId="{6C36DAB9-DA16-461F-ABA5-750CF9246968}" destId="{9AFDC550-66CE-4CD8-BE24-A2787F89D326}" srcOrd="3" destOrd="0" parTransId="{E86187B3-5CB8-4278-AE36-9DEFEF56E4EE}" sibTransId="{894A26C2-D222-4734-96A7-22013FCE91C8}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C68FB3F0-3C71-BE4E-B2D5-B4E02A9AAF83}" type="presParOf" srcId="{2D326061-A161-2B49-9E7A-3F168A295357}" destId="{145F4AE1-BA09-C149-BF36-25FBB734F504}" srcOrd="1" destOrd="0" presId="urn:microsoft.com/office/officeart/2005/8/layout/vList2"/>
    <dgm:cxn modelId="{E5D83300-F1A9-EA4F-912F-B761DB5977B8}" type="presParOf" srcId="{2D326061-A161-2B49-9E7A-3F168A295357}" destId="{00ABF9E8-E3AC-8B49-AC76-A7AF7ED9FEFF}" srcOrd="2" destOrd="0" presId="urn:microsoft.com/office/officeart/2005/8/layout/vList2"/>
    <dgm:cxn modelId="{3F5F5F25-1C99-F847-B59D-C52763FF3708}" type="presParOf" srcId="{2D326061-A161-2B49-9E7A-3F168A295357}" destId="{072E600B-2B09-9C42-9877-0594D1B1C8AB}" srcOrd="3" destOrd="0" presId="urn:microsoft.com/office/officeart/2005/8/layout/vList2"/>
    <dgm:cxn modelId="{34C41DEB-3F21-F54D-A2A2-FC54B149F747}" type="presParOf" srcId="{2D326061-A161-2B49-9E7A-3F168A295357}" destId="{6688BB38-0028-BD4E-9CD8-2259B732F34A}" srcOrd="4" destOrd="0" presId="urn:microsoft.com/office/officeart/2005/8/layout/vList2"/>
    <dgm:cxn modelId="{0F6F72AA-E5F0-9D49-B0B2-54BD1630F972}" type="presParOf" srcId="{2D326061-A161-2B49-9E7A-3F168A295357}" destId="{AC7B9B8A-7613-7B47-A818-4DB5CEEFC82E}" srcOrd="5" destOrd="0" presId="urn:microsoft.com/office/officeart/2005/8/layout/vList2"/>
    <dgm:cxn modelId="{16EF2665-2AC6-C345-9620-E818D73E968C}" type="presParOf" srcId="{2D326061-A161-2B49-9E7A-3F168A295357}" destId="{11922F76-E355-1044-B765-EA9029D8EDAE}" srcOrd="6" destOrd="0" presId="urn:microsoft.com/office/officeart/2005/8/layout/vList2"/>
    <dgm:cxn modelId="{0558C456-7AE0-3841-9D49-60EA0FB24E9C}" type="presParOf" srcId="{2D326061-A161-2B49-9E7A-3F168A295357}" destId="{DDA70BC2-B8FD-184D-B879-D7510F03DA79}" srcOrd="7" destOrd="0" presId="urn:microsoft.com/office/officeart/2005/8/layout/vList2"/>
    <dgm:cxn modelId="{242F0375-8F83-2C43-8F36-CB0F0BB6483A}" type="presParOf" srcId="{2D326061-A161-2B49-9E7A-3F168A295357}" destId="{5E91DAF7-2B15-9347-B5DE-4A2B3DDCC88B}" srcOrd="8" destOrd="0" presId="urn:microsoft.com/office/officeart/2005/8/layout/vList2"/>
    <dgm:cxn modelId="{3A147B0A-8EB1-F247-8969-FD1465CAEF3A}" type="presParOf" srcId="{2D326061-A161-2B49-9E7A-3F168A295357}" destId="{11E0EE6D-8C19-9048-9E00-A3E027A0F318}" srcOrd="9" destOrd="0" presId="urn:microsoft.com/office/officeart/2005/8/layout/vList2"/>
    <dgm:cxn modelId="{4E51BEBB-FC18-A44E-B765-6B391B987E33}" type="presParOf" srcId="{2D326061-A161-2B49-9E7A-3F168A295357}" destId="{748AC0F5-93F4-7448-BA36-854E5DFAB51E}" srcOrd="10" destOrd="0" presId="urn:microsoft.com/office/officeart/2005/8/layout/vList2"/>
    <dgm:cxn modelId="{99D3F6B9-EEF9-8E4B-9351-5B1350423010}" type="presParOf" srcId="{2D326061-A161-2B49-9E7A-3F168A295357}" destId="{0C2E652F-AB8C-0B49-8A47-250B0C26A58A}" srcOrd="11" destOrd="0" presId="urn:microsoft.com/office/officeart/2005/8/layout/vList2"/>
    <dgm:cxn modelId="{1879123B-F8BD-FD48-9283-ED40D80D6979}" type="presParOf" srcId="{2D326061-A161-2B49-9E7A-3F168A295357}" destId="{4C37EBC4-8F6F-A344-A2D5-2B46C7C4F05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Announcements 3-5 times per week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2FF3572C-1938-EC44-81FB-BCEAAF3A9F83}">
      <dgm:prSet/>
      <dgm:spPr/>
      <dgm:t>
        <a:bodyPr/>
        <a:lstStyle/>
        <a:p>
          <a:r>
            <a:rPr lang="en-US" dirty="0"/>
            <a:t>Emails</a:t>
          </a:r>
        </a:p>
      </dgm:t>
    </dgm:pt>
    <dgm:pt modelId="{328BE91C-77D9-E940-86D2-CB1897D84F43}" type="parTrans" cxnId="{41BC8028-6F89-8442-9274-6CA75E1523ED}">
      <dgm:prSet/>
      <dgm:spPr/>
      <dgm:t>
        <a:bodyPr/>
        <a:lstStyle/>
        <a:p>
          <a:endParaRPr lang="en-US"/>
        </a:p>
      </dgm:t>
    </dgm:pt>
    <dgm:pt modelId="{7C8CE3F4-4B1E-5A46-A5C5-ABD998CF54D4}" type="sibTrans" cxnId="{41BC8028-6F89-8442-9274-6CA75E1523ED}">
      <dgm:prSet/>
      <dgm:spPr/>
      <dgm:t>
        <a:bodyPr/>
        <a:lstStyle/>
        <a:p>
          <a:endParaRPr lang="en-US"/>
        </a:p>
      </dgm:t>
    </dgm:pt>
    <dgm:pt modelId="{A961DA1B-81CB-3E40-BF52-F77E604CCEC2}">
      <dgm:prSet/>
      <dgm:spPr/>
      <dgm:t>
        <a:bodyPr/>
        <a:lstStyle/>
        <a:p>
          <a:r>
            <a:rPr lang="en-US" dirty="0"/>
            <a:t>(Virtual) Office Hours via Zoom or appointment tools like </a:t>
          </a:r>
          <a:r>
            <a:rPr lang="en-US" dirty="0" err="1"/>
            <a:t>Appointlet</a:t>
          </a:r>
          <a:r>
            <a:rPr lang="en-US" dirty="0"/>
            <a:t> or Signup Genius</a:t>
          </a:r>
        </a:p>
      </dgm:t>
    </dgm:pt>
    <dgm:pt modelId="{E7F66A7F-ECE7-E844-8565-E2D561DBE130}" type="parTrans" cxnId="{4B3D84E7-C7CA-084D-9C2F-E8A736F0593A}">
      <dgm:prSet/>
      <dgm:spPr/>
      <dgm:t>
        <a:bodyPr/>
        <a:lstStyle/>
        <a:p>
          <a:endParaRPr lang="en-US"/>
        </a:p>
      </dgm:t>
    </dgm:pt>
    <dgm:pt modelId="{518620F7-4989-1643-A527-9D803F850222}" type="sibTrans" cxnId="{4B3D84E7-C7CA-084D-9C2F-E8A736F0593A}">
      <dgm:prSet/>
      <dgm:spPr/>
      <dgm:t>
        <a:bodyPr/>
        <a:lstStyle/>
        <a:p>
          <a:endParaRPr lang="en-US"/>
        </a:p>
      </dgm:t>
    </dgm:pt>
    <dgm:pt modelId="{A9EB02FB-7458-C44B-AAF6-271A26B567A3}">
      <dgm:prSet/>
      <dgm:spPr/>
      <dgm:t>
        <a:bodyPr/>
        <a:lstStyle/>
        <a:p>
          <a:r>
            <a:rPr lang="en-US" dirty="0"/>
            <a:t>Optional Synchronous Sessions (recorded for those who cannot attend)</a:t>
          </a:r>
        </a:p>
      </dgm:t>
    </dgm:pt>
    <dgm:pt modelId="{37CE59BE-2C1B-F94D-B0C4-F97203735FB9}" type="parTrans" cxnId="{5A9678F1-1332-A545-A146-83B040F3F1E8}">
      <dgm:prSet/>
      <dgm:spPr/>
      <dgm:t>
        <a:bodyPr/>
        <a:lstStyle/>
        <a:p>
          <a:endParaRPr lang="en-US"/>
        </a:p>
      </dgm:t>
    </dgm:pt>
    <dgm:pt modelId="{6A5D1FAC-97AF-B64D-8D2B-3D286769E438}" type="sibTrans" cxnId="{5A9678F1-1332-A545-A146-83B040F3F1E8}">
      <dgm:prSet/>
      <dgm:spPr/>
      <dgm:t>
        <a:bodyPr/>
        <a:lstStyle/>
        <a:p>
          <a:endParaRPr lang="en-US"/>
        </a:p>
      </dgm:t>
    </dgm:pt>
    <dgm:pt modelId="{F0EFF3ED-4E49-874D-B9EC-C8B31A08947A}">
      <dgm:prSet/>
      <dgm:spPr/>
      <dgm:t>
        <a:bodyPr/>
        <a:lstStyle/>
        <a:p>
          <a:r>
            <a:rPr lang="en-US" dirty="0"/>
            <a:t>Milestone project reviews</a:t>
          </a:r>
        </a:p>
      </dgm:t>
    </dgm:pt>
    <dgm:pt modelId="{3887555E-DD78-3F4D-91A9-48FB327F2BA0}" type="parTrans" cxnId="{A18B6BE1-7170-AD4C-80BA-6B86EE76F87C}">
      <dgm:prSet/>
      <dgm:spPr/>
      <dgm:t>
        <a:bodyPr/>
        <a:lstStyle/>
        <a:p>
          <a:endParaRPr lang="en-US"/>
        </a:p>
      </dgm:t>
    </dgm:pt>
    <dgm:pt modelId="{46857135-22CF-4D49-86B8-D5A62C8FA32C}" type="sibTrans" cxnId="{A18B6BE1-7170-AD4C-80BA-6B86EE76F87C}">
      <dgm:prSet/>
      <dgm:spPr/>
      <dgm:t>
        <a:bodyPr/>
        <a:lstStyle/>
        <a:p>
          <a:endParaRPr lang="en-US"/>
        </a:p>
      </dgm:t>
    </dgm:pt>
    <dgm:pt modelId="{F2E1B413-285C-6A46-8A4B-BFDDDAC2F106}">
      <dgm:prSet/>
      <dgm:spPr/>
      <dgm:t>
        <a:bodyPr/>
        <a:lstStyle/>
        <a:p>
          <a:r>
            <a:rPr lang="en-US" dirty="0"/>
            <a:t>Clarification</a:t>
          </a:r>
        </a:p>
      </dgm:t>
    </dgm:pt>
    <dgm:pt modelId="{1BF4ADCA-FA85-0947-A08A-EB79B2A61226}" type="parTrans" cxnId="{6B73F016-0131-DB41-9E35-202E88C0D647}">
      <dgm:prSet/>
      <dgm:spPr/>
      <dgm:t>
        <a:bodyPr/>
        <a:lstStyle/>
        <a:p>
          <a:endParaRPr lang="en-US"/>
        </a:p>
      </dgm:t>
    </dgm:pt>
    <dgm:pt modelId="{AF27FE25-F44B-994D-8F4E-6EDA2A3A6469}" type="sibTrans" cxnId="{6B73F016-0131-DB41-9E35-202E88C0D647}">
      <dgm:prSet/>
      <dgm:spPr/>
      <dgm:t>
        <a:bodyPr/>
        <a:lstStyle/>
        <a:p>
          <a:endParaRPr lang="en-US"/>
        </a:p>
      </dgm:t>
    </dgm:pt>
    <dgm:pt modelId="{73A4532F-BBB6-3D42-8997-1A6133E040EF}">
      <dgm:prSet/>
      <dgm:spPr/>
      <dgm:t>
        <a:bodyPr/>
        <a:lstStyle/>
        <a:p>
          <a:r>
            <a:rPr lang="en-US" dirty="0"/>
            <a:t>Review challenging topics</a:t>
          </a:r>
        </a:p>
      </dgm:t>
    </dgm:pt>
    <dgm:pt modelId="{AF17F5F7-BBE2-B543-B6A1-4AAE667570B7}" type="parTrans" cxnId="{871E40A8-6A95-D346-A755-B8745BDB7822}">
      <dgm:prSet/>
      <dgm:spPr/>
      <dgm:t>
        <a:bodyPr/>
        <a:lstStyle/>
        <a:p>
          <a:endParaRPr lang="en-US"/>
        </a:p>
      </dgm:t>
    </dgm:pt>
    <dgm:pt modelId="{0164B933-A400-864D-A9B0-C2AB1F8AD1B7}" type="sibTrans" cxnId="{871E40A8-6A95-D346-A755-B8745BDB7822}">
      <dgm:prSet/>
      <dgm:spPr/>
      <dgm:t>
        <a:bodyPr/>
        <a:lstStyle/>
        <a:p>
          <a:endParaRPr lang="en-US"/>
        </a:p>
      </dgm:t>
    </dgm:pt>
    <dgm:pt modelId="{92B04FA7-9EAA-2E4B-ADEA-C7AB695DEB9C}">
      <dgm:prSet/>
      <dgm:spPr/>
      <dgm:t>
        <a:bodyPr/>
        <a:lstStyle/>
        <a:p>
          <a:r>
            <a:rPr lang="en-US" dirty="0"/>
            <a:t>One week before the start of the course; how to access the course.</a:t>
          </a:r>
        </a:p>
      </dgm:t>
    </dgm:pt>
    <dgm:pt modelId="{C7E9CB6A-D45A-AA40-ADD3-98A06FC92C79}" type="parTrans" cxnId="{A0FAF5EE-4EA1-BF4B-B433-2A54E07F97B6}">
      <dgm:prSet/>
      <dgm:spPr/>
      <dgm:t>
        <a:bodyPr/>
        <a:lstStyle/>
        <a:p>
          <a:endParaRPr lang="en-US"/>
        </a:p>
      </dgm:t>
    </dgm:pt>
    <dgm:pt modelId="{2C7A2A7D-408A-EE41-87F1-0ACF5476D546}" type="sibTrans" cxnId="{A0FAF5EE-4EA1-BF4B-B433-2A54E07F97B6}">
      <dgm:prSet/>
      <dgm:spPr/>
      <dgm:t>
        <a:bodyPr/>
        <a:lstStyle/>
        <a:p>
          <a:endParaRPr lang="en-US"/>
        </a:p>
      </dgm:t>
    </dgm:pt>
    <dgm:pt modelId="{1D8A3AF1-9995-4F41-9985-372BCC0FC210}">
      <dgm:prSet/>
      <dgm:spPr/>
      <dgm:t>
        <a:bodyPr/>
        <a:lstStyle/>
        <a:p>
          <a:r>
            <a:rPr lang="en-US" dirty="0"/>
            <a:t>To students missing submissions.</a:t>
          </a:r>
        </a:p>
      </dgm:t>
    </dgm:pt>
    <dgm:pt modelId="{B76E7397-6077-8949-86B9-79FB8006FA29}" type="parTrans" cxnId="{F203E9C5-E6E0-354D-B442-4FED4B87200E}">
      <dgm:prSet/>
      <dgm:spPr/>
      <dgm:t>
        <a:bodyPr/>
        <a:lstStyle/>
        <a:p>
          <a:endParaRPr lang="en-US"/>
        </a:p>
      </dgm:t>
    </dgm:pt>
    <dgm:pt modelId="{4001DA34-54E8-E14C-A460-905107B9E47B}" type="sibTrans" cxnId="{F203E9C5-E6E0-354D-B442-4FED4B87200E}">
      <dgm:prSet/>
      <dgm:spPr/>
      <dgm:t>
        <a:bodyPr/>
        <a:lstStyle/>
        <a:p>
          <a:endParaRPr lang="en-US"/>
        </a:p>
      </dgm:t>
    </dgm:pt>
    <dgm:pt modelId="{33A63F82-2EB5-EC45-9987-5BA7250F1F05}">
      <dgm:prSet/>
      <dgm:spPr/>
      <dgm:t>
        <a:bodyPr/>
        <a:lstStyle/>
        <a:p>
          <a:r>
            <a:rPr lang="en-US" dirty="0"/>
            <a:t>Module Summaries</a:t>
          </a:r>
        </a:p>
      </dgm:t>
    </dgm:pt>
    <dgm:pt modelId="{9830DA04-018A-984D-872A-F09065F2A70A}" type="parTrans" cxnId="{902637FC-CE52-0849-AE83-17EFC4D07389}">
      <dgm:prSet/>
      <dgm:spPr/>
    </dgm:pt>
    <dgm:pt modelId="{730A65CB-1DC1-514A-98BF-A7F7EFFDCC5E}" type="sibTrans" cxnId="{902637FC-CE52-0849-AE83-17EFC4D07389}">
      <dgm:prSet/>
      <dgm:spPr/>
    </dgm:pt>
    <dgm:pt modelId="{603F18D2-4E2D-AB44-B2ED-B55501490AF5}">
      <dgm:prSet/>
      <dgm:spPr/>
      <dgm:t>
        <a:bodyPr/>
        <a:lstStyle/>
        <a:p>
          <a:r>
            <a:rPr lang="en-US" dirty="0"/>
            <a:t>Reminders</a:t>
          </a:r>
        </a:p>
      </dgm:t>
    </dgm:pt>
    <dgm:pt modelId="{4B008307-1022-6C48-B756-4F7C71F43E3E}" type="parTrans" cxnId="{B53C0203-2752-0545-B30D-294A24380F11}">
      <dgm:prSet/>
      <dgm:spPr/>
    </dgm:pt>
    <dgm:pt modelId="{DA69D8E9-335D-E944-81ED-64DD116F33B7}" type="sibTrans" cxnId="{B53C0203-2752-0545-B30D-294A24380F11}">
      <dgm:prSet/>
      <dgm:spPr/>
    </dgm:pt>
    <dgm:pt modelId="{BCA40432-5644-9344-B3C8-D1D37496DADC}">
      <dgm:prSet/>
      <dgm:spPr/>
      <dgm:t>
        <a:bodyPr/>
        <a:lstStyle/>
        <a:p>
          <a:r>
            <a:rPr lang="en-US" dirty="0"/>
            <a:t>Clarification</a:t>
          </a:r>
        </a:p>
      </dgm:t>
    </dgm:pt>
    <dgm:pt modelId="{6FF30F3A-D278-854A-ADB7-56454126A7E2}" type="parTrans" cxnId="{89CF435B-941C-4542-B8A2-F273D8B52880}">
      <dgm:prSet/>
      <dgm:spPr/>
    </dgm:pt>
    <dgm:pt modelId="{6F4F723C-7045-B944-B008-39C2601B970B}" type="sibTrans" cxnId="{89CF435B-941C-4542-B8A2-F273D8B52880}">
      <dgm:prSet/>
      <dgm:spPr/>
    </dgm:pt>
    <dgm:pt modelId="{D87EB1EC-9CAA-C448-915C-4A5E215590C5}">
      <dgm:prSet/>
      <dgm:spPr/>
      <dgm:t>
        <a:bodyPr/>
        <a:lstStyle/>
        <a:p>
          <a:r>
            <a:rPr lang="en-US" dirty="0"/>
            <a:t>Current events within standard-setting bodies (PCAOB, AICPA, ACFE, FASB)</a:t>
          </a:r>
        </a:p>
      </dgm:t>
    </dgm:pt>
    <dgm:pt modelId="{44F39038-9D47-314F-827B-DBED97FA8CA1}" type="parTrans" cxnId="{2C1580BC-E06B-E24D-B1E5-F0796C61D161}">
      <dgm:prSet/>
      <dgm:spPr/>
    </dgm:pt>
    <dgm:pt modelId="{B06B3DFC-6AF1-BB4C-9361-1AE705764559}" type="sibTrans" cxnId="{2C1580BC-E06B-E24D-B1E5-F0796C61D161}">
      <dgm:prSet/>
      <dgm:spPr/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0F09A7-A85F-B847-8B8D-99C3B31451A1}" type="pres">
      <dgm:prSet presAssocID="{BE001314-209D-4DF2-B5BF-B6C5F9F7EF1F}" presName="childText" presStyleLbl="revTx" presStyleIdx="0" presStyleCnt="3">
        <dgm:presLayoutVars>
          <dgm:bulletEnabled val="1"/>
        </dgm:presLayoutVars>
      </dgm:prSet>
      <dgm:spPr/>
    </dgm:pt>
    <dgm:pt modelId="{7C86E633-D96A-C54E-A453-498F2B96FD49}" type="pres">
      <dgm:prSet presAssocID="{2FF3572C-1938-EC44-81FB-BCEAAF3A9F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77A979-E8F3-7247-A2B1-08FB1AA108F6}" type="pres">
      <dgm:prSet presAssocID="{2FF3572C-1938-EC44-81FB-BCEAAF3A9F83}" presName="childText" presStyleLbl="revTx" presStyleIdx="1" presStyleCnt="3">
        <dgm:presLayoutVars>
          <dgm:bulletEnabled val="1"/>
        </dgm:presLayoutVars>
      </dgm:prSet>
      <dgm:spPr/>
    </dgm:pt>
    <dgm:pt modelId="{22C78D62-C5E9-264F-AE65-531234265BFF}" type="pres">
      <dgm:prSet presAssocID="{A961DA1B-81CB-3E40-BF52-F77E604CCE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96A94F-AEB3-B945-BDC6-ADB6908053D5}" type="pres">
      <dgm:prSet presAssocID="{518620F7-4989-1643-A527-9D803F850222}" presName="spacer" presStyleCnt="0"/>
      <dgm:spPr/>
    </dgm:pt>
    <dgm:pt modelId="{37BEFA13-8B95-5B49-81B1-3BEFD7498381}" type="pres">
      <dgm:prSet presAssocID="{A9EB02FB-7458-C44B-AAF6-271A26B567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A679B9-374F-BE4D-ACD7-3E2C3C79F22E}" type="pres">
      <dgm:prSet presAssocID="{A9EB02FB-7458-C44B-AAF6-271A26B567A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606F602-522D-AF40-BA86-4EE53E752916}" type="presOf" srcId="{BCA40432-5644-9344-B3C8-D1D37496DADC}" destId="{D00F09A7-A85F-B847-8B8D-99C3B31451A1}" srcOrd="0" destOrd="2" presId="urn:microsoft.com/office/officeart/2005/8/layout/vList2"/>
    <dgm:cxn modelId="{B53C0203-2752-0545-B30D-294A24380F11}" srcId="{BE001314-209D-4DF2-B5BF-B6C5F9F7EF1F}" destId="{603F18D2-4E2D-AB44-B2ED-B55501490AF5}" srcOrd="1" destOrd="0" parTransId="{4B008307-1022-6C48-B756-4F7C71F43E3E}" sibTransId="{DA69D8E9-335D-E944-81ED-64DD116F33B7}"/>
    <dgm:cxn modelId="{6B73F016-0131-DB41-9E35-202E88C0D647}" srcId="{A9EB02FB-7458-C44B-AAF6-271A26B567A3}" destId="{F2E1B413-285C-6A46-8A4B-BFDDDAC2F106}" srcOrd="1" destOrd="0" parTransId="{1BF4ADCA-FA85-0947-A08A-EB79B2A61226}" sibTransId="{AF27FE25-F44B-994D-8F4E-6EDA2A3A6469}"/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2D06FC1F-1FF4-444C-8DF7-8F26D4BE8650}" type="presOf" srcId="{33A63F82-2EB5-EC45-9987-5BA7250F1F05}" destId="{D00F09A7-A85F-B847-8B8D-99C3B31451A1}" srcOrd="0" destOrd="0" presId="urn:microsoft.com/office/officeart/2005/8/layout/vList2"/>
    <dgm:cxn modelId="{41BC8028-6F89-8442-9274-6CA75E1523ED}" srcId="{6C36DAB9-DA16-461F-ABA5-750CF9246968}" destId="{2FF3572C-1938-EC44-81FB-BCEAAF3A9F83}" srcOrd="1" destOrd="0" parTransId="{328BE91C-77D9-E940-86D2-CB1897D84F43}" sibTransId="{7C8CE3F4-4B1E-5A46-A5C5-ABD998CF54D4}"/>
    <dgm:cxn modelId="{949D3E49-E97D-FE45-B563-0E72944C1212}" type="presOf" srcId="{73A4532F-BBB6-3D42-8997-1A6133E040EF}" destId="{7AA679B9-374F-BE4D-ACD7-3E2C3C79F22E}" srcOrd="0" destOrd="2" presId="urn:microsoft.com/office/officeart/2005/8/layout/vList2"/>
    <dgm:cxn modelId="{797EB150-D47A-404B-A2F8-ED8365CD5C32}" type="presOf" srcId="{F2E1B413-285C-6A46-8A4B-BFDDDAC2F106}" destId="{7AA679B9-374F-BE4D-ACD7-3E2C3C79F22E}" srcOrd="0" destOrd="1" presId="urn:microsoft.com/office/officeart/2005/8/layout/vList2"/>
    <dgm:cxn modelId="{89CF435B-941C-4542-B8A2-F273D8B52880}" srcId="{BE001314-209D-4DF2-B5BF-B6C5F9F7EF1F}" destId="{BCA40432-5644-9344-B3C8-D1D37496DADC}" srcOrd="2" destOrd="0" parTransId="{6FF30F3A-D278-854A-ADB7-56454126A7E2}" sibTransId="{6F4F723C-7045-B944-B008-39C2601B970B}"/>
    <dgm:cxn modelId="{A76CC563-51E7-1B4E-8A9E-F7E515519553}" type="presOf" srcId="{92B04FA7-9EAA-2E4B-ADEA-C7AB695DEB9C}" destId="{DF77A979-E8F3-7247-A2B1-08FB1AA108F6}" srcOrd="0" destOrd="0" presId="urn:microsoft.com/office/officeart/2005/8/layout/vList2"/>
    <dgm:cxn modelId="{E473BD6C-272D-2047-B2BE-AABE77B025F7}" type="presOf" srcId="{A9EB02FB-7458-C44B-AAF6-271A26B567A3}" destId="{37BEFA13-8B95-5B49-81B1-3BEFD7498381}" srcOrd="0" destOrd="0" presId="urn:microsoft.com/office/officeart/2005/8/layout/vList2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AD0FDAA6-B4DB-564C-8B79-541A2249A997}" type="presOf" srcId="{1D8A3AF1-9995-4F41-9985-372BCC0FC210}" destId="{DF77A979-E8F3-7247-A2B1-08FB1AA108F6}" srcOrd="0" destOrd="1" presId="urn:microsoft.com/office/officeart/2005/8/layout/vList2"/>
    <dgm:cxn modelId="{871E40A8-6A95-D346-A755-B8745BDB7822}" srcId="{A9EB02FB-7458-C44B-AAF6-271A26B567A3}" destId="{73A4532F-BBB6-3D42-8997-1A6133E040EF}" srcOrd="2" destOrd="0" parTransId="{AF17F5F7-BBE2-B543-B6A1-4AAE667570B7}" sibTransId="{0164B933-A400-864D-A9B0-C2AB1F8AD1B7}"/>
    <dgm:cxn modelId="{F287EFB4-62A0-114A-B0DF-4F6CFE77EE58}" type="presOf" srcId="{A961DA1B-81CB-3E40-BF52-F77E604CCEC2}" destId="{22C78D62-C5E9-264F-AE65-531234265BFF}" srcOrd="0" destOrd="0" presId="urn:microsoft.com/office/officeart/2005/8/layout/vList2"/>
    <dgm:cxn modelId="{2C1580BC-E06B-E24D-B1E5-F0796C61D161}" srcId="{BE001314-209D-4DF2-B5BF-B6C5F9F7EF1F}" destId="{D87EB1EC-9CAA-C448-915C-4A5E215590C5}" srcOrd="3" destOrd="0" parTransId="{44F39038-9D47-314F-827B-DBED97FA8CA1}" sibTransId="{B06B3DFC-6AF1-BB4C-9361-1AE705764559}"/>
    <dgm:cxn modelId="{180B34C2-0C9E-F041-867D-A2B3C5456C39}" type="presOf" srcId="{D87EB1EC-9CAA-C448-915C-4A5E215590C5}" destId="{D00F09A7-A85F-B847-8B8D-99C3B31451A1}" srcOrd="0" destOrd="3" presId="urn:microsoft.com/office/officeart/2005/8/layout/vList2"/>
    <dgm:cxn modelId="{F203E9C5-E6E0-354D-B442-4FED4B87200E}" srcId="{2FF3572C-1938-EC44-81FB-BCEAAF3A9F83}" destId="{1D8A3AF1-9995-4F41-9985-372BCC0FC210}" srcOrd="1" destOrd="0" parTransId="{B76E7397-6077-8949-86B9-79FB8006FA29}" sibTransId="{4001DA34-54E8-E14C-A460-905107B9E47B}"/>
    <dgm:cxn modelId="{12A933C9-77D1-9F45-B8A5-B0D75992A95A}" type="presOf" srcId="{2FF3572C-1938-EC44-81FB-BCEAAF3A9F83}" destId="{7C86E633-D96A-C54E-A453-498F2B96FD49}" srcOrd="0" destOrd="0" presId="urn:microsoft.com/office/officeart/2005/8/layout/vList2"/>
    <dgm:cxn modelId="{006857D2-5557-604C-B434-8C9EAAE8419A}" type="presOf" srcId="{F0EFF3ED-4E49-874D-B9EC-C8B31A08947A}" destId="{7AA679B9-374F-BE4D-ACD7-3E2C3C79F22E}" srcOrd="0" destOrd="0" presId="urn:microsoft.com/office/officeart/2005/8/layout/vList2"/>
    <dgm:cxn modelId="{53AB61DE-B207-8A48-A9B0-430E942EC8E2}" type="presOf" srcId="{603F18D2-4E2D-AB44-B2ED-B55501490AF5}" destId="{D00F09A7-A85F-B847-8B8D-99C3B31451A1}" srcOrd="0" destOrd="1" presId="urn:microsoft.com/office/officeart/2005/8/layout/vList2"/>
    <dgm:cxn modelId="{A18B6BE1-7170-AD4C-80BA-6B86EE76F87C}" srcId="{A9EB02FB-7458-C44B-AAF6-271A26B567A3}" destId="{F0EFF3ED-4E49-874D-B9EC-C8B31A08947A}" srcOrd="0" destOrd="0" parTransId="{3887555E-DD78-3F4D-91A9-48FB327F2BA0}" sibTransId="{46857135-22CF-4D49-86B8-D5A62C8FA32C}"/>
    <dgm:cxn modelId="{4B3D84E7-C7CA-084D-9C2F-E8A736F0593A}" srcId="{6C36DAB9-DA16-461F-ABA5-750CF9246968}" destId="{A961DA1B-81CB-3E40-BF52-F77E604CCEC2}" srcOrd="2" destOrd="0" parTransId="{E7F66A7F-ECE7-E844-8565-E2D561DBE130}" sibTransId="{518620F7-4989-1643-A527-9D803F850222}"/>
    <dgm:cxn modelId="{A0FAF5EE-4EA1-BF4B-B433-2A54E07F97B6}" srcId="{2FF3572C-1938-EC44-81FB-BCEAAF3A9F83}" destId="{92B04FA7-9EAA-2E4B-ADEA-C7AB695DEB9C}" srcOrd="0" destOrd="0" parTransId="{C7E9CB6A-D45A-AA40-ADD3-98A06FC92C79}" sibTransId="{2C7A2A7D-408A-EE41-87F1-0ACF5476D546}"/>
    <dgm:cxn modelId="{5A9678F1-1332-A545-A146-83B040F3F1E8}" srcId="{6C36DAB9-DA16-461F-ABA5-750CF9246968}" destId="{A9EB02FB-7458-C44B-AAF6-271A26B567A3}" srcOrd="3" destOrd="0" parTransId="{37CE59BE-2C1B-F94D-B0C4-F97203735FB9}" sibTransId="{6A5D1FAC-97AF-B64D-8D2B-3D286769E438}"/>
    <dgm:cxn modelId="{902637FC-CE52-0849-AE83-17EFC4D07389}" srcId="{BE001314-209D-4DF2-B5BF-B6C5F9F7EF1F}" destId="{33A63F82-2EB5-EC45-9987-5BA7250F1F05}" srcOrd="0" destOrd="0" parTransId="{9830DA04-018A-984D-872A-F09065F2A70A}" sibTransId="{730A65CB-1DC1-514A-98BF-A7F7EFFDCC5E}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1693FAC9-5B89-E748-8385-172074C41EBB}" type="presParOf" srcId="{2D326061-A161-2B49-9E7A-3F168A295357}" destId="{D00F09A7-A85F-B847-8B8D-99C3B31451A1}" srcOrd="1" destOrd="0" presId="urn:microsoft.com/office/officeart/2005/8/layout/vList2"/>
    <dgm:cxn modelId="{30A76955-A37B-244E-9015-0C654FDBB818}" type="presParOf" srcId="{2D326061-A161-2B49-9E7A-3F168A295357}" destId="{7C86E633-D96A-C54E-A453-498F2B96FD49}" srcOrd="2" destOrd="0" presId="urn:microsoft.com/office/officeart/2005/8/layout/vList2"/>
    <dgm:cxn modelId="{7AA2C62B-95E4-1D4F-847E-CC4C11A80478}" type="presParOf" srcId="{2D326061-A161-2B49-9E7A-3F168A295357}" destId="{DF77A979-E8F3-7247-A2B1-08FB1AA108F6}" srcOrd="3" destOrd="0" presId="urn:microsoft.com/office/officeart/2005/8/layout/vList2"/>
    <dgm:cxn modelId="{32C4AB49-6ED3-D441-8888-AEB631E8A4EA}" type="presParOf" srcId="{2D326061-A161-2B49-9E7A-3F168A295357}" destId="{22C78D62-C5E9-264F-AE65-531234265BFF}" srcOrd="4" destOrd="0" presId="urn:microsoft.com/office/officeart/2005/8/layout/vList2"/>
    <dgm:cxn modelId="{9802975E-E909-9E44-95A2-12428F95D56C}" type="presParOf" srcId="{2D326061-A161-2B49-9E7A-3F168A295357}" destId="{E496A94F-AEB3-B945-BDC6-ADB6908053D5}" srcOrd="5" destOrd="0" presId="urn:microsoft.com/office/officeart/2005/8/layout/vList2"/>
    <dgm:cxn modelId="{F53EED06-5959-B246-82A7-EAFAF8FF33B8}" type="presParOf" srcId="{2D326061-A161-2B49-9E7A-3F168A295357}" destId="{37BEFA13-8B95-5B49-81B1-3BEFD7498381}" srcOrd="6" destOrd="0" presId="urn:microsoft.com/office/officeart/2005/8/layout/vList2"/>
    <dgm:cxn modelId="{E4481443-5768-7C48-A480-C9E48573BB47}" type="presParOf" srcId="{2D326061-A161-2B49-9E7A-3F168A295357}" destId="{7AA679B9-374F-BE4D-ACD7-3E2C3C79F22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Introduction Forum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FF3D2A52-F85C-6A4D-B553-003939B823C4}">
      <dgm:prSet/>
      <dgm:spPr/>
      <dgm:t>
        <a:bodyPr/>
        <a:lstStyle/>
        <a:p>
          <a:r>
            <a:rPr lang="en-US" dirty="0"/>
            <a:t>Ice Breaker</a:t>
          </a:r>
        </a:p>
      </dgm:t>
    </dgm:pt>
    <dgm:pt modelId="{4612BEBD-D3FA-F74D-BFB9-6188E9DC11BE}" type="parTrans" cxnId="{79C1ABE1-819D-754A-BDC3-B2A9C9C0A914}">
      <dgm:prSet/>
      <dgm:spPr/>
    </dgm:pt>
    <dgm:pt modelId="{5DCD0DE4-C43D-E148-97B0-F325CC2DF553}" type="sibTrans" cxnId="{79C1ABE1-819D-754A-BDC3-B2A9C9C0A914}">
      <dgm:prSet/>
      <dgm:spPr/>
    </dgm:pt>
    <dgm:pt modelId="{44A5DF9A-650B-5D4C-B536-B8E8289E850F}">
      <dgm:prSet/>
      <dgm:spPr/>
      <dgm:t>
        <a:bodyPr/>
        <a:lstStyle/>
        <a:p>
          <a:r>
            <a:rPr lang="en-US" dirty="0"/>
            <a:t>Allows student to introduce themselves</a:t>
          </a:r>
        </a:p>
      </dgm:t>
    </dgm:pt>
    <dgm:pt modelId="{B5CAFEC8-6392-8C4A-BFFD-1155FE09E80A}" type="parTrans" cxnId="{6445741C-F79C-8E40-B2E4-1560C8F5C78B}">
      <dgm:prSet/>
      <dgm:spPr/>
    </dgm:pt>
    <dgm:pt modelId="{05BC7F2E-C29D-3844-AD18-2367C140C832}" type="sibTrans" cxnId="{6445741C-F79C-8E40-B2E4-1560C8F5C78B}">
      <dgm:prSet/>
      <dgm:spPr/>
    </dgm:pt>
    <dgm:pt modelId="{3CBA7022-8C87-0E4C-87B6-426479B73C69}">
      <dgm:prSet/>
      <dgm:spPr/>
      <dgm:t>
        <a:bodyPr/>
        <a:lstStyle/>
        <a:p>
          <a:r>
            <a:rPr lang="en-US" dirty="0"/>
            <a:t>Student Goal Expectations</a:t>
          </a:r>
        </a:p>
      </dgm:t>
    </dgm:pt>
    <dgm:pt modelId="{3264BB21-078B-0A48-B1A0-C54622C00D48}" type="parTrans" cxnId="{820A2B99-3440-8744-A917-37907CAAA5DF}">
      <dgm:prSet/>
      <dgm:spPr/>
    </dgm:pt>
    <dgm:pt modelId="{C1CEA6AF-A525-B446-9960-EF8FD855E5A4}" type="sibTrans" cxnId="{820A2B99-3440-8744-A917-37907CAAA5DF}">
      <dgm:prSet/>
      <dgm:spPr/>
    </dgm:pt>
    <dgm:pt modelId="{F9D98097-BD0A-9549-BF78-781A6640FAD2}">
      <dgm:prSet/>
      <dgm:spPr/>
      <dgm:t>
        <a:bodyPr/>
        <a:lstStyle/>
        <a:p>
          <a:r>
            <a:rPr lang="en-US" dirty="0"/>
            <a:t>What do you want to get out of this course?</a:t>
          </a:r>
        </a:p>
      </dgm:t>
    </dgm:pt>
    <dgm:pt modelId="{723988B5-C688-0449-85CE-F8426D06C63E}" type="parTrans" cxnId="{CEB53ED6-26EC-4746-A614-6028D44CCFAC}">
      <dgm:prSet/>
      <dgm:spPr/>
    </dgm:pt>
    <dgm:pt modelId="{F4550D51-3A80-1749-8EB8-A79056CBAD61}" type="sibTrans" cxnId="{CEB53ED6-26EC-4746-A614-6028D44CCFAC}">
      <dgm:prSet/>
      <dgm:spPr/>
    </dgm:pt>
    <dgm:pt modelId="{4A93E071-829F-9748-A648-8087202C6D34}">
      <dgm:prSet/>
      <dgm:spPr/>
      <dgm:t>
        <a:bodyPr/>
        <a:lstStyle/>
        <a:p>
          <a:r>
            <a:rPr lang="en-US" dirty="0"/>
            <a:t>What strengths do you bring to the class?</a:t>
          </a:r>
        </a:p>
      </dgm:t>
    </dgm:pt>
    <dgm:pt modelId="{FCB5995D-9D3C-A646-A1F2-8F7AF25CD56E}" type="parTrans" cxnId="{DC7B9767-9438-9D4F-94E1-2813940846EF}">
      <dgm:prSet/>
      <dgm:spPr/>
    </dgm:pt>
    <dgm:pt modelId="{4CE94B34-1602-D943-BA4D-D593F126A9C1}" type="sibTrans" cxnId="{DC7B9767-9438-9D4F-94E1-2813940846EF}">
      <dgm:prSet/>
      <dgm:spPr/>
    </dgm:pt>
    <dgm:pt modelId="{F08048FB-0EE3-F94D-B262-8B06C55DA6D9}">
      <dgm:prSet/>
      <dgm:spPr/>
      <dgm:t>
        <a:bodyPr/>
        <a:lstStyle/>
        <a:p>
          <a:r>
            <a:rPr lang="en-US" dirty="0"/>
            <a:t>What are your concerns about online learning?</a:t>
          </a:r>
        </a:p>
      </dgm:t>
    </dgm:pt>
    <dgm:pt modelId="{546C413C-DBA8-0149-832F-A2849647AA29}" type="parTrans" cxnId="{5F881EFE-0A31-2941-AB93-C376CAB0A7F2}">
      <dgm:prSet/>
      <dgm:spPr/>
    </dgm:pt>
    <dgm:pt modelId="{57122479-7AB4-8C46-9090-4FE51E48E96E}" type="sibTrans" cxnId="{5F881EFE-0A31-2941-AB93-C376CAB0A7F2}">
      <dgm:prSet/>
      <dgm:spPr/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76749DB-E6C1-C34A-8F59-9FDB91A79D40}" type="pres">
      <dgm:prSet presAssocID="{BE001314-209D-4DF2-B5BF-B6C5F9F7EF1F}" presName="childText" presStyleLbl="revTx" presStyleIdx="0" presStyleCnt="2">
        <dgm:presLayoutVars>
          <dgm:bulletEnabled val="1"/>
        </dgm:presLayoutVars>
      </dgm:prSet>
      <dgm:spPr/>
    </dgm:pt>
    <dgm:pt modelId="{3E4C48C2-6850-1441-B064-59EF6DDADE04}" type="pres">
      <dgm:prSet presAssocID="{FF3D2A52-F85C-6A4D-B553-003939B823C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5132A5-895F-6A4E-AAC4-37059C533280}" type="pres">
      <dgm:prSet presAssocID="{FF3D2A52-F85C-6A4D-B553-003939B823C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6445741C-F79C-8E40-B2E4-1560C8F5C78B}" srcId="{BE001314-209D-4DF2-B5BF-B6C5F9F7EF1F}" destId="{44A5DF9A-650B-5D4C-B536-B8E8289E850F}" srcOrd="0" destOrd="0" parTransId="{B5CAFEC8-6392-8C4A-BFFD-1155FE09E80A}" sibTransId="{05BC7F2E-C29D-3844-AD18-2367C140C832}"/>
    <dgm:cxn modelId="{EC38DD1F-5E8B-F04E-88B6-B220F4943403}" type="presOf" srcId="{F08048FB-0EE3-F94D-B262-8B06C55DA6D9}" destId="{4F5132A5-895F-6A4E-AAC4-37059C533280}" srcOrd="0" destOrd="3" presId="urn:microsoft.com/office/officeart/2005/8/layout/vList2"/>
    <dgm:cxn modelId="{8E18F243-CED0-CF4B-B1B9-790B4A820DD5}" type="presOf" srcId="{4A93E071-829F-9748-A648-8087202C6D34}" destId="{4F5132A5-895F-6A4E-AAC4-37059C533280}" srcOrd="0" destOrd="2" presId="urn:microsoft.com/office/officeart/2005/8/layout/vList2"/>
    <dgm:cxn modelId="{E4C02056-213E-7E4C-A42A-E51E83F6294D}" type="presOf" srcId="{3CBA7022-8C87-0E4C-87B6-426479B73C69}" destId="{4F5132A5-895F-6A4E-AAC4-37059C533280}" srcOrd="0" destOrd="0" presId="urn:microsoft.com/office/officeart/2005/8/layout/vList2"/>
    <dgm:cxn modelId="{163F1A5B-35E9-E54A-8F47-2EFD0F8A23ED}" type="presOf" srcId="{FF3D2A52-F85C-6A4D-B553-003939B823C4}" destId="{3E4C48C2-6850-1441-B064-59EF6DDADE04}" srcOrd="0" destOrd="0" presId="urn:microsoft.com/office/officeart/2005/8/layout/vList2"/>
    <dgm:cxn modelId="{DC7B9767-9438-9D4F-94E1-2813940846EF}" srcId="{FF3D2A52-F85C-6A4D-B553-003939B823C4}" destId="{4A93E071-829F-9748-A648-8087202C6D34}" srcOrd="2" destOrd="0" parTransId="{FCB5995D-9D3C-A646-A1F2-8F7AF25CD56E}" sibTransId="{4CE94B34-1602-D943-BA4D-D593F126A9C1}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820A2B99-3440-8744-A917-37907CAAA5DF}" srcId="{FF3D2A52-F85C-6A4D-B553-003939B823C4}" destId="{3CBA7022-8C87-0E4C-87B6-426479B73C69}" srcOrd="0" destOrd="0" parTransId="{3264BB21-078B-0A48-B1A0-C54622C00D48}" sibTransId="{C1CEA6AF-A525-B446-9960-EF8FD855E5A4}"/>
    <dgm:cxn modelId="{4F89C1CE-C27F-8E47-9B2E-EFD3B6CA616A}" type="presOf" srcId="{44A5DF9A-650B-5D4C-B536-B8E8289E850F}" destId="{376749DB-E6C1-C34A-8F59-9FDB91A79D40}" srcOrd="0" destOrd="0" presId="urn:microsoft.com/office/officeart/2005/8/layout/vList2"/>
    <dgm:cxn modelId="{CEB53ED6-26EC-4746-A614-6028D44CCFAC}" srcId="{FF3D2A52-F85C-6A4D-B553-003939B823C4}" destId="{F9D98097-BD0A-9549-BF78-781A6640FAD2}" srcOrd="1" destOrd="0" parTransId="{723988B5-C688-0449-85CE-F8426D06C63E}" sibTransId="{F4550D51-3A80-1749-8EB8-A79056CBAD61}"/>
    <dgm:cxn modelId="{79C1ABE1-819D-754A-BDC3-B2A9C9C0A914}" srcId="{6C36DAB9-DA16-461F-ABA5-750CF9246968}" destId="{FF3D2A52-F85C-6A4D-B553-003939B823C4}" srcOrd="1" destOrd="0" parTransId="{4612BEBD-D3FA-F74D-BFB9-6188E9DC11BE}" sibTransId="{5DCD0DE4-C43D-E148-97B0-F325CC2DF553}"/>
    <dgm:cxn modelId="{BA7815F1-7B6A-0546-937A-3EADD4343006}" type="presOf" srcId="{F9D98097-BD0A-9549-BF78-781A6640FAD2}" destId="{4F5132A5-895F-6A4E-AAC4-37059C533280}" srcOrd="0" destOrd="1" presId="urn:microsoft.com/office/officeart/2005/8/layout/vList2"/>
    <dgm:cxn modelId="{5F881EFE-0A31-2941-AB93-C376CAB0A7F2}" srcId="{FF3D2A52-F85C-6A4D-B553-003939B823C4}" destId="{F08048FB-0EE3-F94D-B262-8B06C55DA6D9}" srcOrd="3" destOrd="0" parTransId="{546C413C-DBA8-0149-832F-A2849647AA29}" sibTransId="{57122479-7AB4-8C46-9090-4FE51E48E96E}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5930ECDB-FDFF-194B-956B-952AAE6BA7CF}" type="presParOf" srcId="{2D326061-A161-2B49-9E7A-3F168A295357}" destId="{376749DB-E6C1-C34A-8F59-9FDB91A79D40}" srcOrd="1" destOrd="0" presId="urn:microsoft.com/office/officeart/2005/8/layout/vList2"/>
    <dgm:cxn modelId="{CDF95161-6F71-9345-B2DA-B0D7FD20D2CD}" type="presParOf" srcId="{2D326061-A161-2B49-9E7A-3F168A295357}" destId="{3E4C48C2-6850-1441-B064-59EF6DDADE04}" srcOrd="2" destOrd="0" presId="urn:microsoft.com/office/officeart/2005/8/layout/vList2"/>
    <dgm:cxn modelId="{976676EA-CFE2-DE44-A6C3-730D94610F8C}" type="presParOf" srcId="{2D326061-A161-2B49-9E7A-3F168A295357}" destId="{4F5132A5-895F-6A4E-AAC4-37059C5332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Checklist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0B0172E9-F54F-B543-ADF8-010477516AC3}">
      <dgm:prSet/>
      <dgm:spPr/>
      <dgm:t>
        <a:bodyPr/>
        <a:lstStyle/>
        <a:p>
          <a:r>
            <a:rPr lang="en-US" dirty="0"/>
            <a:t>Lessons</a:t>
          </a:r>
        </a:p>
      </dgm:t>
    </dgm:pt>
    <dgm:pt modelId="{1491DA93-9292-1246-9EE5-BC11740E38EA}" type="parTrans" cxnId="{D35AB155-CD39-5049-8E0C-60B2903A4D02}">
      <dgm:prSet/>
      <dgm:spPr/>
      <dgm:t>
        <a:bodyPr/>
        <a:lstStyle/>
        <a:p>
          <a:endParaRPr lang="en-US"/>
        </a:p>
      </dgm:t>
    </dgm:pt>
    <dgm:pt modelId="{38F95728-483C-0F4D-B0DF-26B8FA47C9C6}" type="sibTrans" cxnId="{D35AB155-CD39-5049-8E0C-60B2903A4D02}">
      <dgm:prSet/>
      <dgm:spPr/>
      <dgm:t>
        <a:bodyPr/>
        <a:lstStyle/>
        <a:p>
          <a:endParaRPr lang="en-US"/>
        </a:p>
      </dgm:t>
    </dgm:pt>
    <dgm:pt modelId="{62928224-06EA-4841-8012-CBFFBBE931A2}">
      <dgm:prSet/>
      <dgm:spPr/>
      <dgm:t>
        <a:bodyPr/>
        <a:lstStyle/>
        <a:p>
          <a:r>
            <a:rPr lang="en-US" dirty="0"/>
            <a:t>Online Lectures</a:t>
          </a:r>
        </a:p>
      </dgm:t>
    </dgm:pt>
    <dgm:pt modelId="{8C7E7F45-2264-7141-9BC0-5C9518C3D7A2}" type="parTrans" cxnId="{2EBA8196-5BA4-2D42-9F7B-85B5339DBFE0}">
      <dgm:prSet/>
      <dgm:spPr/>
      <dgm:t>
        <a:bodyPr/>
        <a:lstStyle/>
        <a:p>
          <a:endParaRPr lang="en-US"/>
        </a:p>
      </dgm:t>
    </dgm:pt>
    <dgm:pt modelId="{3C2FFAED-1756-6545-8BF3-51E89C10CA09}" type="sibTrans" cxnId="{2EBA8196-5BA4-2D42-9F7B-85B5339DBFE0}">
      <dgm:prSet/>
      <dgm:spPr/>
      <dgm:t>
        <a:bodyPr/>
        <a:lstStyle/>
        <a:p>
          <a:endParaRPr lang="en-US"/>
        </a:p>
      </dgm:t>
    </dgm:pt>
    <dgm:pt modelId="{14CB7F53-5548-1642-8F53-3131A29E03D9}">
      <dgm:prSet/>
      <dgm:spPr/>
      <dgm:t>
        <a:bodyPr/>
        <a:lstStyle/>
        <a:p>
          <a:r>
            <a:rPr lang="en-US" dirty="0"/>
            <a:t>Short &amp; Sweet</a:t>
          </a:r>
        </a:p>
      </dgm:t>
    </dgm:pt>
    <dgm:pt modelId="{3CF137EC-C23A-3C42-81AD-660D1CB77DB4}" type="parTrans" cxnId="{725C3F76-8390-234D-A49E-47DE5AE28219}">
      <dgm:prSet/>
      <dgm:spPr/>
      <dgm:t>
        <a:bodyPr/>
        <a:lstStyle/>
        <a:p>
          <a:endParaRPr lang="en-US"/>
        </a:p>
      </dgm:t>
    </dgm:pt>
    <dgm:pt modelId="{8109044B-8A03-A641-9366-7B91E0FB5BA9}" type="sibTrans" cxnId="{725C3F76-8390-234D-A49E-47DE5AE28219}">
      <dgm:prSet/>
      <dgm:spPr/>
      <dgm:t>
        <a:bodyPr/>
        <a:lstStyle/>
        <a:p>
          <a:endParaRPr lang="en-US"/>
        </a:p>
      </dgm:t>
    </dgm:pt>
    <dgm:pt modelId="{424B6904-3D69-5A42-8350-E834CB6DDBDC}">
      <dgm:prSet/>
      <dgm:spPr/>
      <dgm:t>
        <a:bodyPr/>
        <a:lstStyle/>
        <a:p>
          <a:r>
            <a:rPr lang="en-US" dirty="0"/>
            <a:t>3-5 minutes, like a song</a:t>
          </a:r>
        </a:p>
      </dgm:t>
    </dgm:pt>
    <dgm:pt modelId="{FEF73B8F-815B-A347-AFB3-CFBCE9AB6CBA}" type="parTrans" cxnId="{5083875D-06ED-0C44-8E1C-68DEABDBE5A7}">
      <dgm:prSet/>
      <dgm:spPr/>
      <dgm:t>
        <a:bodyPr/>
        <a:lstStyle/>
        <a:p>
          <a:endParaRPr lang="en-US"/>
        </a:p>
      </dgm:t>
    </dgm:pt>
    <dgm:pt modelId="{954E76C0-F0A8-5B46-A6E8-77BF61F5CFBD}" type="sibTrans" cxnId="{5083875D-06ED-0C44-8E1C-68DEABDBE5A7}">
      <dgm:prSet/>
      <dgm:spPr/>
      <dgm:t>
        <a:bodyPr/>
        <a:lstStyle/>
        <a:p>
          <a:endParaRPr lang="en-US"/>
        </a:p>
      </dgm:t>
    </dgm:pt>
    <dgm:pt modelId="{4EBE94B4-AC9D-3F4B-B23B-9E18E32E8C5D}">
      <dgm:prSet/>
      <dgm:spPr/>
      <dgm:t>
        <a:bodyPr/>
        <a:lstStyle/>
        <a:p>
          <a:r>
            <a:rPr lang="en-US" dirty="0"/>
            <a:t>Animations for Roleplaying scenarios</a:t>
          </a:r>
        </a:p>
      </dgm:t>
    </dgm:pt>
    <dgm:pt modelId="{3529F523-B316-F44E-86A7-034B3E5CFFF3}" type="parTrans" cxnId="{0C80ACF5-504E-944F-87EE-2BD503EBFC53}">
      <dgm:prSet/>
      <dgm:spPr/>
      <dgm:t>
        <a:bodyPr/>
        <a:lstStyle/>
        <a:p>
          <a:endParaRPr lang="en-US"/>
        </a:p>
      </dgm:t>
    </dgm:pt>
    <dgm:pt modelId="{60924B7F-DA88-4C42-89BD-D6024EC0360E}" type="sibTrans" cxnId="{0C80ACF5-504E-944F-87EE-2BD503EBFC53}">
      <dgm:prSet/>
      <dgm:spPr/>
      <dgm:t>
        <a:bodyPr/>
        <a:lstStyle/>
        <a:p>
          <a:endParaRPr lang="en-US"/>
        </a:p>
      </dgm:t>
    </dgm:pt>
    <dgm:pt modelId="{FA52A58F-E2F1-1646-814F-93DDE855EFAA}">
      <dgm:prSet/>
      <dgm:spPr/>
      <dgm:t>
        <a:bodyPr/>
        <a:lstStyle/>
        <a:p>
          <a:r>
            <a:rPr lang="en-US" dirty="0"/>
            <a:t>Case Studies</a:t>
          </a:r>
        </a:p>
      </dgm:t>
    </dgm:pt>
    <dgm:pt modelId="{6A65EF0A-4B9B-374C-AC37-916D344C4405}" type="parTrans" cxnId="{0BFC16B7-0510-A040-A560-8647375C5014}">
      <dgm:prSet/>
      <dgm:spPr/>
      <dgm:t>
        <a:bodyPr/>
        <a:lstStyle/>
        <a:p>
          <a:endParaRPr lang="en-US"/>
        </a:p>
      </dgm:t>
    </dgm:pt>
    <dgm:pt modelId="{F6F095D5-5F64-5A44-8333-E1C5EFE8957C}" type="sibTrans" cxnId="{0BFC16B7-0510-A040-A560-8647375C5014}">
      <dgm:prSet/>
      <dgm:spPr/>
      <dgm:t>
        <a:bodyPr/>
        <a:lstStyle/>
        <a:p>
          <a:endParaRPr lang="en-US"/>
        </a:p>
      </dgm:t>
    </dgm:pt>
    <dgm:pt modelId="{58CD8E2B-2467-D547-BCEE-21A18FE34143}">
      <dgm:prSet/>
      <dgm:spPr/>
      <dgm:t>
        <a:bodyPr/>
        <a:lstStyle/>
        <a:p>
          <a:r>
            <a:rPr lang="en-US" dirty="0"/>
            <a:t>To Do List</a:t>
          </a:r>
        </a:p>
      </dgm:t>
    </dgm:pt>
    <dgm:pt modelId="{7FC44A48-AC4A-FD4D-9C2D-5F98C0884002}" type="parTrans" cxnId="{E06AD9CA-5E94-5D4F-96E7-92C1B8705C86}">
      <dgm:prSet/>
      <dgm:spPr/>
      <dgm:t>
        <a:bodyPr/>
        <a:lstStyle/>
        <a:p>
          <a:endParaRPr lang="en-US"/>
        </a:p>
      </dgm:t>
    </dgm:pt>
    <dgm:pt modelId="{28B35A63-3EE2-A743-8A6C-3BA6FD3349F3}" type="sibTrans" cxnId="{E06AD9CA-5E94-5D4F-96E7-92C1B8705C86}">
      <dgm:prSet/>
      <dgm:spPr/>
      <dgm:t>
        <a:bodyPr/>
        <a:lstStyle/>
        <a:p>
          <a:endParaRPr lang="en-US"/>
        </a:p>
      </dgm:t>
    </dgm:pt>
    <dgm:pt modelId="{D6B976EB-F776-2944-9CAF-E5BAAB4CCFC1}">
      <dgm:prSet/>
      <dgm:spPr/>
      <dgm:t>
        <a:bodyPr/>
        <a:lstStyle/>
        <a:p>
          <a:r>
            <a:rPr lang="en-US" dirty="0"/>
            <a:t>Deliverables</a:t>
          </a:r>
        </a:p>
      </dgm:t>
    </dgm:pt>
    <dgm:pt modelId="{7D224BA6-BDC8-9641-92DC-C77B9A231E59}" type="parTrans" cxnId="{9D807B58-161D-E242-9E34-E30294D61C2A}">
      <dgm:prSet/>
      <dgm:spPr/>
    </dgm:pt>
    <dgm:pt modelId="{121DDF39-D4B8-0144-A72F-B8615400083A}" type="sibTrans" cxnId="{9D807B58-161D-E242-9E34-E30294D61C2A}">
      <dgm:prSet/>
      <dgm:spPr/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41942E-21EA-4B41-86A2-C104E22EBCFF}" type="pres">
      <dgm:prSet presAssocID="{BE001314-209D-4DF2-B5BF-B6C5F9F7EF1F}" presName="childText" presStyleLbl="revTx" presStyleIdx="0" presStyleCnt="3">
        <dgm:presLayoutVars>
          <dgm:bulletEnabled val="1"/>
        </dgm:presLayoutVars>
      </dgm:prSet>
      <dgm:spPr/>
    </dgm:pt>
    <dgm:pt modelId="{EDC25487-B845-A843-9373-737207519D97}" type="pres">
      <dgm:prSet presAssocID="{0B0172E9-F54F-B543-ADF8-010477516A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945A81-F4D5-4046-9D88-D2A47DA67655}" type="pres">
      <dgm:prSet presAssocID="{0B0172E9-F54F-B543-ADF8-010477516AC3}" presName="childText" presStyleLbl="revTx" presStyleIdx="1" presStyleCnt="3">
        <dgm:presLayoutVars>
          <dgm:bulletEnabled val="1"/>
        </dgm:presLayoutVars>
      </dgm:prSet>
      <dgm:spPr/>
    </dgm:pt>
    <dgm:pt modelId="{70109B4D-58EC-EE48-A75C-17D5C4672773}" type="pres">
      <dgm:prSet presAssocID="{62928224-06EA-4841-8012-CBFFBBE931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EEEA0D1-89B4-044B-A897-53E8BCDC7DE4}" type="pres">
      <dgm:prSet presAssocID="{62928224-06EA-4841-8012-CBFFBBE931A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ADAAD220-C386-3548-BEB6-5C9FBB6D9C6B}" type="presOf" srcId="{58CD8E2B-2467-D547-BCEE-21A18FE34143}" destId="{6741942E-21EA-4B41-86A2-C104E22EBCFF}" srcOrd="0" destOrd="0" presId="urn:microsoft.com/office/officeart/2005/8/layout/vList2"/>
    <dgm:cxn modelId="{8A9D8841-3C7B-8141-BE42-2E32682480BC}" type="presOf" srcId="{424B6904-3D69-5A42-8350-E834CB6DDBDC}" destId="{4EEEA0D1-89B4-044B-A897-53E8BCDC7DE4}" srcOrd="0" destOrd="1" presId="urn:microsoft.com/office/officeart/2005/8/layout/vList2"/>
    <dgm:cxn modelId="{D35AB155-CD39-5049-8E0C-60B2903A4D02}" srcId="{6C36DAB9-DA16-461F-ABA5-750CF9246968}" destId="{0B0172E9-F54F-B543-ADF8-010477516AC3}" srcOrd="1" destOrd="0" parTransId="{1491DA93-9292-1246-9EE5-BC11740E38EA}" sibTransId="{38F95728-483C-0F4D-B0DF-26B8FA47C9C6}"/>
    <dgm:cxn modelId="{9D807B58-161D-E242-9E34-E30294D61C2A}" srcId="{BE001314-209D-4DF2-B5BF-B6C5F9F7EF1F}" destId="{D6B976EB-F776-2944-9CAF-E5BAAB4CCFC1}" srcOrd="1" destOrd="0" parTransId="{7D224BA6-BDC8-9641-92DC-C77B9A231E59}" sibTransId="{121DDF39-D4B8-0144-A72F-B8615400083A}"/>
    <dgm:cxn modelId="{5083875D-06ED-0C44-8E1C-68DEABDBE5A7}" srcId="{62928224-06EA-4841-8012-CBFFBBE931A2}" destId="{424B6904-3D69-5A42-8350-E834CB6DDBDC}" srcOrd="1" destOrd="0" parTransId="{FEF73B8F-815B-A347-AFB3-CFBCE9AB6CBA}" sibTransId="{954E76C0-F0A8-5B46-A6E8-77BF61F5CFBD}"/>
    <dgm:cxn modelId="{79C5A55F-0D06-FB46-AC98-9ADD58B64134}" type="presOf" srcId="{D6B976EB-F776-2944-9CAF-E5BAAB4CCFC1}" destId="{6741942E-21EA-4B41-86A2-C104E22EBCFF}" srcOrd="0" destOrd="1" presId="urn:microsoft.com/office/officeart/2005/8/layout/vList2"/>
    <dgm:cxn modelId="{7DB2AA62-7668-B64B-AE0A-216CA33D474B}" type="presOf" srcId="{FA52A58F-E2F1-1646-814F-93DDE855EFAA}" destId="{A8945A81-F4D5-4046-9D88-D2A47DA67655}" srcOrd="0" destOrd="1" presId="urn:microsoft.com/office/officeart/2005/8/layout/vList2"/>
    <dgm:cxn modelId="{725C3F76-8390-234D-A49E-47DE5AE28219}" srcId="{62928224-06EA-4841-8012-CBFFBBE931A2}" destId="{14CB7F53-5548-1642-8F53-3131A29E03D9}" srcOrd="0" destOrd="0" parTransId="{3CF137EC-C23A-3C42-81AD-660D1CB77DB4}" sibTransId="{8109044B-8A03-A641-9366-7B91E0FB5BA9}"/>
    <dgm:cxn modelId="{9484518A-18DC-7C4E-8B52-106783DE25B4}" type="presOf" srcId="{0B0172E9-F54F-B543-ADF8-010477516AC3}" destId="{EDC25487-B845-A843-9373-737207519D97}" srcOrd="0" destOrd="0" presId="urn:microsoft.com/office/officeart/2005/8/layout/vList2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EBA8196-5BA4-2D42-9F7B-85B5339DBFE0}" srcId="{6C36DAB9-DA16-461F-ABA5-750CF9246968}" destId="{62928224-06EA-4841-8012-CBFFBBE931A2}" srcOrd="2" destOrd="0" parTransId="{8C7E7F45-2264-7141-9BC0-5C9518C3D7A2}" sibTransId="{3C2FFAED-1756-6545-8BF3-51E89C10CA09}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2AD61FAD-B981-AF4B-B641-716AB4D52ED5}" type="presOf" srcId="{62928224-06EA-4841-8012-CBFFBBE931A2}" destId="{70109B4D-58EC-EE48-A75C-17D5C4672773}" srcOrd="0" destOrd="0" presId="urn:microsoft.com/office/officeart/2005/8/layout/vList2"/>
    <dgm:cxn modelId="{0BFC16B7-0510-A040-A560-8647375C5014}" srcId="{0B0172E9-F54F-B543-ADF8-010477516AC3}" destId="{FA52A58F-E2F1-1646-814F-93DDE855EFAA}" srcOrd="1" destOrd="0" parTransId="{6A65EF0A-4B9B-374C-AC37-916D344C4405}" sibTransId="{F6F095D5-5F64-5A44-8333-E1C5EFE8957C}"/>
    <dgm:cxn modelId="{5825A2CA-14CF-264D-A67E-E9C4B1A2E35E}" type="presOf" srcId="{4EBE94B4-AC9D-3F4B-B23B-9E18E32E8C5D}" destId="{A8945A81-F4D5-4046-9D88-D2A47DA67655}" srcOrd="0" destOrd="0" presId="urn:microsoft.com/office/officeart/2005/8/layout/vList2"/>
    <dgm:cxn modelId="{E06AD9CA-5E94-5D4F-96E7-92C1B8705C86}" srcId="{BE001314-209D-4DF2-B5BF-B6C5F9F7EF1F}" destId="{58CD8E2B-2467-D547-BCEE-21A18FE34143}" srcOrd="0" destOrd="0" parTransId="{7FC44A48-AC4A-FD4D-9C2D-5F98C0884002}" sibTransId="{28B35A63-3EE2-A743-8A6C-3BA6FD3349F3}"/>
    <dgm:cxn modelId="{0C80ACF5-504E-944F-87EE-2BD503EBFC53}" srcId="{0B0172E9-F54F-B543-ADF8-010477516AC3}" destId="{4EBE94B4-AC9D-3F4B-B23B-9E18E32E8C5D}" srcOrd="0" destOrd="0" parTransId="{3529F523-B316-F44E-86A7-034B3E5CFFF3}" sibTransId="{60924B7F-DA88-4C42-89BD-D6024EC0360E}"/>
    <dgm:cxn modelId="{701EFBF9-4193-E447-B01B-2D2FD42BF98B}" type="presOf" srcId="{14CB7F53-5548-1642-8F53-3131A29E03D9}" destId="{4EEEA0D1-89B4-044B-A897-53E8BCDC7DE4}" srcOrd="0" destOrd="0" presId="urn:microsoft.com/office/officeart/2005/8/layout/vList2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13CDFF78-CE3B-5B45-93F7-461EC0BEAC1A}" type="presParOf" srcId="{2D326061-A161-2B49-9E7A-3F168A295357}" destId="{6741942E-21EA-4B41-86A2-C104E22EBCFF}" srcOrd="1" destOrd="0" presId="urn:microsoft.com/office/officeart/2005/8/layout/vList2"/>
    <dgm:cxn modelId="{F7483501-55F2-3D4C-94AC-013C1D718911}" type="presParOf" srcId="{2D326061-A161-2B49-9E7A-3F168A295357}" destId="{EDC25487-B845-A843-9373-737207519D97}" srcOrd="2" destOrd="0" presId="urn:microsoft.com/office/officeart/2005/8/layout/vList2"/>
    <dgm:cxn modelId="{C1D8903B-F603-9340-A671-CBD15397CD28}" type="presParOf" srcId="{2D326061-A161-2B49-9E7A-3F168A295357}" destId="{A8945A81-F4D5-4046-9D88-D2A47DA67655}" srcOrd="3" destOrd="0" presId="urn:microsoft.com/office/officeart/2005/8/layout/vList2"/>
    <dgm:cxn modelId="{636D3F94-ED16-DA4D-BA3B-085590A53A98}" type="presParOf" srcId="{2D326061-A161-2B49-9E7A-3F168A295357}" destId="{70109B4D-58EC-EE48-A75C-17D5C4672773}" srcOrd="4" destOrd="0" presId="urn:microsoft.com/office/officeart/2005/8/layout/vList2"/>
    <dgm:cxn modelId="{A613AAB2-7143-B948-821E-773162CFB21C}" type="presParOf" srcId="{2D326061-A161-2B49-9E7A-3F168A295357}" destId="{4EEEA0D1-89B4-044B-A897-53E8BCDC7DE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Dropbox (LMS tool)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E9B0C86C-9C50-5445-8B1C-67C8FE3B23EE}">
      <dgm:prSet/>
      <dgm:spPr/>
      <dgm:t>
        <a:bodyPr/>
        <a:lstStyle/>
        <a:p>
          <a:r>
            <a:rPr lang="en-US" dirty="0"/>
            <a:t>Reflection Assignments</a:t>
          </a:r>
        </a:p>
      </dgm:t>
    </dgm:pt>
    <dgm:pt modelId="{AA535C18-931F-8B45-8EE9-EEC8BEA7C503}" type="parTrans" cxnId="{75D884D9-F6A1-D04E-9BB0-19404BE3A454}">
      <dgm:prSet/>
      <dgm:spPr/>
    </dgm:pt>
    <dgm:pt modelId="{C808F3FD-6F71-8B4C-9E07-C64DB2C138DD}" type="sibTrans" cxnId="{75D884D9-F6A1-D04E-9BB0-19404BE3A454}">
      <dgm:prSet/>
      <dgm:spPr/>
    </dgm:pt>
    <dgm:pt modelId="{40125B27-871B-844E-914E-3511EAB96EC4}">
      <dgm:prSet/>
      <dgm:spPr/>
      <dgm:t>
        <a:bodyPr/>
        <a:lstStyle/>
        <a:p>
          <a:r>
            <a:rPr lang="en-US" dirty="0"/>
            <a:t>Current Event Assignments</a:t>
          </a:r>
        </a:p>
      </dgm:t>
    </dgm:pt>
    <dgm:pt modelId="{238BC7C4-575E-114E-A297-1CA4CE749E4B}" type="parTrans" cxnId="{56DCA3BE-6A4F-CD4A-A774-376E3BFB186C}">
      <dgm:prSet/>
      <dgm:spPr/>
    </dgm:pt>
    <dgm:pt modelId="{17E3533D-97E9-AF46-A556-42BC50640766}" type="sibTrans" cxnId="{56DCA3BE-6A4F-CD4A-A774-376E3BFB186C}">
      <dgm:prSet/>
      <dgm:spPr/>
    </dgm:pt>
    <dgm:pt modelId="{D22D89D0-58BF-5544-B0FB-0CFC3F569BC2}">
      <dgm:prSet/>
      <dgm:spPr/>
      <dgm:t>
        <a:bodyPr/>
        <a:lstStyle/>
        <a:p>
          <a:r>
            <a:rPr lang="en-US" dirty="0"/>
            <a:t>Wall Street Journal</a:t>
          </a:r>
        </a:p>
      </dgm:t>
    </dgm:pt>
    <dgm:pt modelId="{24A49A2E-4153-0E4F-BE54-00E010F906D7}" type="parTrans" cxnId="{4943FBEB-10AB-C14F-8599-448B3030EB81}">
      <dgm:prSet/>
      <dgm:spPr/>
    </dgm:pt>
    <dgm:pt modelId="{4AC7A989-043A-4A45-B6D4-148EB35E8884}" type="sibTrans" cxnId="{4943FBEB-10AB-C14F-8599-448B3030EB81}">
      <dgm:prSet/>
      <dgm:spPr/>
    </dgm:pt>
    <dgm:pt modelId="{77AAA77C-624E-4446-A85C-33C43248AEF9}">
      <dgm:prSet/>
      <dgm:spPr/>
      <dgm:t>
        <a:bodyPr/>
        <a:lstStyle/>
        <a:p>
          <a:r>
            <a:rPr lang="en-US" dirty="0"/>
            <a:t>Forbes</a:t>
          </a:r>
        </a:p>
      </dgm:t>
    </dgm:pt>
    <dgm:pt modelId="{113B1541-A8EE-494C-B352-FB8AAF31D19F}" type="parTrans" cxnId="{C8511BB7-BD9E-DE42-915D-6B1144DC421E}">
      <dgm:prSet/>
      <dgm:spPr/>
    </dgm:pt>
    <dgm:pt modelId="{41418E18-D348-A84F-8D83-711489169D9D}" type="sibTrans" cxnId="{C8511BB7-BD9E-DE42-915D-6B1144DC421E}">
      <dgm:prSet/>
      <dgm:spPr/>
    </dgm:pt>
    <dgm:pt modelId="{A7435F82-5F5B-3B45-9858-A442ED8EE4A1}">
      <dgm:prSet/>
      <dgm:spPr/>
      <dgm:t>
        <a:bodyPr/>
        <a:lstStyle/>
        <a:p>
          <a:r>
            <a:rPr lang="en-US" dirty="0"/>
            <a:t>Accounting Today</a:t>
          </a:r>
        </a:p>
      </dgm:t>
    </dgm:pt>
    <dgm:pt modelId="{19AFDA76-6E39-4E46-97D7-04E6D010D853}" type="parTrans" cxnId="{00A9D8A3-245E-824B-AF62-F2822C55AE15}">
      <dgm:prSet/>
      <dgm:spPr/>
    </dgm:pt>
    <dgm:pt modelId="{47DBF7E1-A8BD-FC4F-ADA3-239471C6810B}" type="sibTrans" cxnId="{00A9D8A3-245E-824B-AF62-F2822C55AE15}">
      <dgm:prSet/>
      <dgm:spPr/>
    </dgm:pt>
    <dgm:pt modelId="{CD74AD82-65AE-DE43-A51B-358374B1C557}">
      <dgm:prSet/>
      <dgm:spPr/>
      <dgm:t>
        <a:bodyPr/>
        <a:lstStyle/>
        <a:p>
          <a:r>
            <a:rPr lang="en-US" dirty="0"/>
            <a:t>AICPA Publications</a:t>
          </a:r>
        </a:p>
      </dgm:t>
    </dgm:pt>
    <dgm:pt modelId="{0537CBE1-BA3E-FB44-A3CD-DF53953083AB}" type="parTrans" cxnId="{EE358876-CCFF-5E4F-817B-C583EE1DE6ED}">
      <dgm:prSet/>
      <dgm:spPr/>
    </dgm:pt>
    <dgm:pt modelId="{59EA6F9D-8A54-4542-8C0F-37695FC78E67}" type="sibTrans" cxnId="{EE358876-CCFF-5E4F-817B-C583EE1DE6ED}">
      <dgm:prSet/>
      <dgm:spPr/>
    </dgm:pt>
    <dgm:pt modelId="{1BAFF68D-D555-AE43-A4BC-3829B55C37BF}">
      <dgm:prSet/>
      <dgm:spPr/>
      <dgm:t>
        <a:bodyPr/>
        <a:lstStyle/>
        <a:p>
          <a:r>
            <a:rPr lang="en-US" dirty="0"/>
            <a:t>Incorporate more written communication in accounting courses</a:t>
          </a:r>
        </a:p>
      </dgm:t>
    </dgm:pt>
    <dgm:pt modelId="{2956F106-72FB-0F44-8879-EFFDB87447C7}" type="parTrans" cxnId="{5699ED0F-B124-DA4B-95F5-D1FEF6541D5B}">
      <dgm:prSet/>
      <dgm:spPr/>
    </dgm:pt>
    <dgm:pt modelId="{FDECB329-ED77-2945-973E-7048EC001B29}" type="sibTrans" cxnId="{5699ED0F-B124-DA4B-95F5-D1FEF6541D5B}">
      <dgm:prSet/>
      <dgm:spPr/>
    </dgm:pt>
    <dgm:pt modelId="{B3B61B49-D362-CE4A-928B-D4D78C44B40D}">
      <dgm:prSet/>
      <dgm:spPr/>
      <dgm:t>
        <a:bodyPr/>
        <a:lstStyle/>
        <a:p>
          <a:r>
            <a:rPr lang="en-US" dirty="0"/>
            <a:t>Assignment submissions accepted via email is counterproductive</a:t>
          </a:r>
        </a:p>
      </dgm:t>
    </dgm:pt>
    <dgm:pt modelId="{BA214420-C58F-EC4F-8418-26A3CBE72E09}" type="parTrans" cxnId="{7075E1AE-F54C-4249-96C6-DEC99E2E0C9F}">
      <dgm:prSet/>
      <dgm:spPr/>
    </dgm:pt>
    <dgm:pt modelId="{5615326A-DBC6-D547-8F7B-A3D090D7B267}" type="sibTrans" cxnId="{7075E1AE-F54C-4249-96C6-DEC99E2E0C9F}">
      <dgm:prSet/>
      <dgm:spPr/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B915C9-0CD4-FD44-9B94-0AB7564C5202}" type="pres">
      <dgm:prSet presAssocID="{BE001314-209D-4DF2-B5BF-B6C5F9F7EF1F}" presName="childText" presStyleLbl="revTx" presStyleIdx="0" presStyleCnt="3">
        <dgm:presLayoutVars>
          <dgm:bulletEnabled val="1"/>
        </dgm:presLayoutVars>
      </dgm:prSet>
      <dgm:spPr/>
    </dgm:pt>
    <dgm:pt modelId="{F183E987-FCAF-5642-80F6-F6E805A13781}" type="pres">
      <dgm:prSet presAssocID="{E9B0C86C-9C50-5445-8B1C-67C8FE3B23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1E1A1A-B94E-FD4A-B87B-D3142A4C0E9F}" type="pres">
      <dgm:prSet presAssocID="{E9B0C86C-9C50-5445-8B1C-67C8FE3B23EE}" presName="childText" presStyleLbl="revTx" presStyleIdx="1" presStyleCnt="3">
        <dgm:presLayoutVars>
          <dgm:bulletEnabled val="1"/>
        </dgm:presLayoutVars>
      </dgm:prSet>
      <dgm:spPr/>
    </dgm:pt>
    <dgm:pt modelId="{A11DE2E2-A54A-2D42-9958-51CBDC0229D2}" type="pres">
      <dgm:prSet presAssocID="{40125B27-871B-844E-914E-3511EAB96E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179809-8802-8B43-8202-7566C77F5DD4}" type="pres">
      <dgm:prSet presAssocID="{40125B27-871B-844E-914E-3511EAB96EC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F80CF04-692F-2A46-BB48-67803A199034}" type="presOf" srcId="{77AAA77C-624E-4446-A85C-33C43248AEF9}" destId="{3F179809-8802-8B43-8202-7566C77F5DD4}" srcOrd="0" destOrd="1" presId="urn:microsoft.com/office/officeart/2005/8/layout/vList2"/>
    <dgm:cxn modelId="{5699ED0F-B124-DA4B-95F5-D1FEF6541D5B}" srcId="{E9B0C86C-9C50-5445-8B1C-67C8FE3B23EE}" destId="{1BAFF68D-D555-AE43-A4BC-3829B55C37BF}" srcOrd="0" destOrd="0" parTransId="{2956F106-72FB-0F44-8879-EFFDB87447C7}" sibTransId="{FDECB329-ED77-2945-973E-7048EC001B29}"/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3F0AEB68-0D03-6D43-B63B-5DE5941D4590}" type="presOf" srcId="{A7435F82-5F5B-3B45-9858-A442ED8EE4A1}" destId="{3F179809-8802-8B43-8202-7566C77F5DD4}" srcOrd="0" destOrd="2" presId="urn:microsoft.com/office/officeart/2005/8/layout/vList2"/>
    <dgm:cxn modelId="{EE358876-CCFF-5E4F-817B-C583EE1DE6ED}" srcId="{40125B27-871B-844E-914E-3511EAB96EC4}" destId="{CD74AD82-65AE-DE43-A51B-358374B1C557}" srcOrd="3" destOrd="0" parTransId="{0537CBE1-BA3E-FB44-A3CD-DF53953083AB}" sibTransId="{59EA6F9D-8A54-4542-8C0F-37695FC78E67}"/>
    <dgm:cxn modelId="{86D1CF82-EB66-A744-A381-0F72B5F148AA}" type="presOf" srcId="{D22D89D0-58BF-5544-B0FB-0CFC3F569BC2}" destId="{3F179809-8802-8B43-8202-7566C77F5DD4}" srcOrd="0" destOrd="0" presId="urn:microsoft.com/office/officeart/2005/8/layout/vList2"/>
    <dgm:cxn modelId="{913BDE8B-6A13-CC42-91D0-9DD88A19501D}" type="presOf" srcId="{E9B0C86C-9C50-5445-8B1C-67C8FE3B23EE}" destId="{F183E987-FCAF-5642-80F6-F6E805A13781}" srcOrd="0" destOrd="0" presId="urn:microsoft.com/office/officeart/2005/8/layout/vList2"/>
    <dgm:cxn modelId="{8E7C8E8C-CCC3-0048-AEA0-5B9B260F15E7}" type="presOf" srcId="{40125B27-871B-844E-914E-3511EAB96EC4}" destId="{A11DE2E2-A54A-2D42-9958-51CBDC0229D2}" srcOrd="0" destOrd="0" presId="urn:microsoft.com/office/officeart/2005/8/layout/vList2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906F1593-B93E-BF48-820C-884061EA2823}" type="presOf" srcId="{CD74AD82-65AE-DE43-A51B-358374B1C557}" destId="{3F179809-8802-8B43-8202-7566C77F5DD4}" srcOrd="0" destOrd="3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00A9D8A3-245E-824B-AF62-F2822C55AE15}" srcId="{40125B27-871B-844E-914E-3511EAB96EC4}" destId="{A7435F82-5F5B-3B45-9858-A442ED8EE4A1}" srcOrd="2" destOrd="0" parTransId="{19AFDA76-6E39-4E46-97D7-04E6D010D853}" sibTransId="{47DBF7E1-A8BD-FC4F-ADA3-239471C6810B}"/>
    <dgm:cxn modelId="{E8861AA4-5BC6-7944-944D-08DAB2848C8D}" type="presOf" srcId="{1BAFF68D-D555-AE43-A4BC-3829B55C37BF}" destId="{F01E1A1A-B94E-FD4A-B87B-D3142A4C0E9F}" srcOrd="0" destOrd="0" presId="urn:microsoft.com/office/officeart/2005/8/layout/vList2"/>
    <dgm:cxn modelId="{7075E1AE-F54C-4249-96C6-DEC99E2E0C9F}" srcId="{BE001314-209D-4DF2-B5BF-B6C5F9F7EF1F}" destId="{B3B61B49-D362-CE4A-928B-D4D78C44B40D}" srcOrd="0" destOrd="0" parTransId="{BA214420-C58F-EC4F-8418-26A3CBE72E09}" sibTransId="{5615326A-DBC6-D547-8F7B-A3D090D7B267}"/>
    <dgm:cxn modelId="{C8511BB7-BD9E-DE42-915D-6B1144DC421E}" srcId="{40125B27-871B-844E-914E-3511EAB96EC4}" destId="{77AAA77C-624E-4446-A85C-33C43248AEF9}" srcOrd="1" destOrd="0" parTransId="{113B1541-A8EE-494C-B352-FB8AAF31D19F}" sibTransId="{41418E18-D348-A84F-8D83-711489169D9D}"/>
    <dgm:cxn modelId="{56DCA3BE-6A4F-CD4A-A774-376E3BFB186C}" srcId="{6C36DAB9-DA16-461F-ABA5-750CF9246968}" destId="{40125B27-871B-844E-914E-3511EAB96EC4}" srcOrd="2" destOrd="0" parTransId="{238BC7C4-575E-114E-A297-1CA4CE749E4B}" sibTransId="{17E3533D-97E9-AF46-A556-42BC50640766}"/>
    <dgm:cxn modelId="{724F15C2-71DF-FE48-9489-4276DAF33301}" type="presOf" srcId="{B3B61B49-D362-CE4A-928B-D4D78C44B40D}" destId="{C7B915C9-0CD4-FD44-9B94-0AB7564C5202}" srcOrd="0" destOrd="0" presId="urn:microsoft.com/office/officeart/2005/8/layout/vList2"/>
    <dgm:cxn modelId="{75D884D9-F6A1-D04E-9BB0-19404BE3A454}" srcId="{6C36DAB9-DA16-461F-ABA5-750CF9246968}" destId="{E9B0C86C-9C50-5445-8B1C-67C8FE3B23EE}" srcOrd="1" destOrd="0" parTransId="{AA535C18-931F-8B45-8EE9-EEC8BEA7C503}" sibTransId="{C808F3FD-6F71-8B4C-9E07-C64DB2C138DD}"/>
    <dgm:cxn modelId="{4943FBEB-10AB-C14F-8599-448B3030EB81}" srcId="{40125B27-871B-844E-914E-3511EAB96EC4}" destId="{D22D89D0-58BF-5544-B0FB-0CFC3F569BC2}" srcOrd="0" destOrd="0" parTransId="{24A49A2E-4153-0E4F-BE54-00E010F906D7}" sibTransId="{4AC7A989-043A-4A45-B6D4-148EB35E8884}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8C24E8F5-EAF2-E84D-9DB6-F64796C6CA0C}" type="presParOf" srcId="{2D326061-A161-2B49-9E7A-3F168A295357}" destId="{C7B915C9-0CD4-FD44-9B94-0AB7564C5202}" srcOrd="1" destOrd="0" presId="urn:microsoft.com/office/officeart/2005/8/layout/vList2"/>
    <dgm:cxn modelId="{8C173527-DA6D-9B43-B203-9878FE3009BD}" type="presParOf" srcId="{2D326061-A161-2B49-9E7A-3F168A295357}" destId="{F183E987-FCAF-5642-80F6-F6E805A13781}" srcOrd="2" destOrd="0" presId="urn:microsoft.com/office/officeart/2005/8/layout/vList2"/>
    <dgm:cxn modelId="{AA9B97D3-61F0-6E4D-8F6E-AA835259E3E9}" type="presParOf" srcId="{2D326061-A161-2B49-9E7A-3F168A295357}" destId="{F01E1A1A-B94E-FD4A-B87B-D3142A4C0E9F}" srcOrd="3" destOrd="0" presId="urn:microsoft.com/office/officeart/2005/8/layout/vList2"/>
    <dgm:cxn modelId="{83CD9DD8-EFC7-F84E-8AEE-F03C8FA5A167}" type="presParOf" srcId="{2D326061-A161-2B49-9E7A-3F168A295357}" destId="{A11DE2E2-A54A-2D42-9958-51CBDC0229D2}" srcOrd="4" destOrd="0" presId="urn:microsoft.com/office/officeart/2005/8/layout/vList2"/>
    <dgm:cxn modelId="{7A086ED3-922A-BA4A-B084-1091C885C789}" type="presParOf" srcId="{2D326061-A161-2B49-9E7A-3F168A295357}" destId="{3F179809-8802-8B43-8202-7566C77F5DD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36DAB9-DA16-461F-ABA5-750CF924696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001314-209D-4DF2-B5BF-B6C5F9F7EF1F}">
      <dgm:prSet/>
      <dgm:spPr/>
      <dgm:t>
        <a:bodyPr/>
        <a:lstStyle/>
        <a:p>
          <a:r>
            <a:rPr lang="en-US" dirty="0"/>
            <a:t>Weekly</a:t>
          </a:r>
        </a:p>
      </dgm:t>
    </dgm:pt>
    <dgm:pt modelId="{9C5A27EF-D173-47FD-9178-EC8DB4634CD6}" type="parTrans" cxnId="{CF901617-A875-4B8A-914F-5347485A8A4A}">
      <dgm:prSet/>
      <dgm:spPr/>
      <dgm:t>
        <a:bodyPr/>
        <a:lstStyle/>
        <a:p>
          <a:endParaRPr lang="en-US"/>
        </a:p>
      </dgm:t>
    </dgm:pt>
    <dgm:pt modelId="{83322CF9-0A0C-4ACC-AF13-9C9BCE0A70AF}" type="sibTrans" cxnId="{CF901617-A875-4B8A-914F-5347485A8A4A}">
      <dgm:prSet/>
      <dgm:spPr/>
      <dgm:t>
        <a:bodyPr/>
        <a:lstStyle/>
        <a:p>
          <a:endParaRPr lang="en-US"/>
        </a:p>
      </dgm:t>
    </dgm:pt>
    <dgm:pt modelId="{F9924877-BAA3-D74D-B9A7-3F5E0FE5B3A4}">
      <dgm:prSet/>
      <dgm:spPr/>
      <dgm:t>
        <a:bodyPr/>
        <a:lstStyle/>
        <a:p>
          <a:r>
            <a:rPr lang="en-US" dirty="0"/>
            <a:t>Rubrics</a:t>
          </a:r>
        </a:p>
      </dgm:t>
    </dgm:pt>
    <dgm:pt modelId="{EFA665FE-5B46-214D-9A76-E93239D294FD}" type="parTrans" cxnId="{5C561F4A-F3D5-6845-B714-99F2FB849346}">
      <dgm:prSet/>
      <dgm:spPr/>
    </dgm:pt>
    <dgm:pt modelId="{BCE34B42-D22E-7A49-9088-3DEDBB0276B9}" type="sibTrans" cxnId="{5C561F4A-F3D5-6845-B714-99F2FB849346}">
      <dgm:prSet/>
      <dgm:spPr/>
    </dgm:pt>
    <dgm:pt modelId="{37EE354E-BAAF-C74B-A42F-14D2E962F403}">
      <dgm:prSet/>
      <dgm:spPr/>
      <dgm:t>
        <a:bodyPr/>
        <a:lstStyle/>
        <a:p>
          <a:r>
            <a:rPr lang="en-US" dirty="0"/>
            <a:t>With detailed feedback</a:t>
          </a:r>
        </a:p>
      </dgm:t>
    </dgm:pt>
    <dgm:pt modelId="{5F37AC64-C6A9-3C48-B8DF-D2F0D294C6A7}" type="parTrans" cxnId="{7184BCB8-B1DF-2E4B-BC5C-970E38E126E9}">
      <dgm:prSet/>
      <dgm:spPr/>
    </dgm:pt>
    <dgm:pt modelId="{CEE2BBD3-E47D-AB48-A4E5-D54F11A8A6E0}" type="sibTrans" cxnId="{7184BCB8-B1DF-2E4B-BC5C-970E38E126E9}">
      <dgm:prSet/>
      <dgm:spPr/>
    </dgm:pt>
    <dgm:pt modelId="{3CD87E4A-3F07-DB44-B09B-083BD792BC41}">
      <dgm:prSet/>
      <dgm:spPr/>
      <dgm:t>
        <a:bodyPr/>
        <a:lstStyle/>
        <a:p>
          <a:r>
            <a:rPr lang="en-US" dirty="0"/>
            <a:t>For all assignments</a:t>
          </a:r>
        </a:p>
      </dgm:t>
    </dgm:pt>
    <dgm:pt modelId="{7C82DC7F-490D-3D4A-BA9B-455DB79FDB4A}" type="parTrans" cxnId="{ECDE1EB0-F039-4741-856C-55EEAA524655}">
      <dgm:prSet/>
      <dgm:spPr/>
    </dgm:pt>
    <dgm:pt modelId="{88F17C33-A831-984A-91BA-E69D37DFFD89}" type="sibTrans" cxnId="{ECDE1EB0-F039-4741-856C-55EEAA524655}">
      <dgm:prSet/>
      <dgm:spPr/>
    </dgm:pt>
    <dgm:pt modelId="{2D326061-A161-2B49-9E7A-3F168A295357}" type="pres">
      <dgm:prSet presAssocID="{6C36DAB9-DA16-461F-ABA5-750CF9246968}" presName="linear" presStyleCnt="0">
        <dgm:presLayoutVars>
          <dgm:animLvl val="lvl"/>
          <dgm:resizeHandles val="exact"/>
        </dgm:presLayoutVars>
      </dgm:prSet>
      <dgm:spPr/>
    </dgm:pt>
    <dgm:pt modelId="{1FCCC7D7-7E4E-5F45-B26B-3FA002787D86}" type="pres">
      <dgm:prSet presAssocID="{BE001314-209D-4DF2-B5BF-B6C5F9F7EF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9A8F0E-94D7-F24D-9D33-BC41F3ECE713}" type="pres">
      <dgm:prSet presAssocID="{BE001314-209D-4DF2-B5BF-B6C5F9F7EF1F}" presName="childText" presStyleLbl="revTx" presStyleIdx="0" presStyleCnt="2">
        <dgm:presLayoutVars>
          <dgm:bulletEnabled val="1"/>
        </dgm:presLayoutVars>
      </dgm:prSet>
      <dgm:spPr/>
    </dgm:pt>
    <dgm:pt modelId="{5924A2E5-F716-104C-911B-399C4161682A}" type="pres">
      <dgm:prSet presAssocID="{F9924877-BAA3-D74D-B9A7-3F5E0FE5B3A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664268-9D25-B34B-872C-0C128A4C9351}" type="pres">
      <dgm:prSet presAssocID="{F9924877-BAA3-D74D-B9A7-3F5E0FE5B3A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901617-A875-4B8A-914F-5347485A8A4A}" srcId="{6C36DAB9-DA16-461F-ABA5-750CF9246968}" destId="{BE001314-209D-4DF2-B5BF-B6C5F9F7EF1F}" srcOrd="0" destOrd="0" parTransId="{9C5A27EF-D173-47FD-9178-EC8DB4634CD6}" sibTransId="{83322CF9-0A0C-4ACC-AF13-9C9BCE0A70AF}"/>
    <dgm:cxn modelId="{D8675334-2F0D-EE4D-8A44-9A61C7704255}" type="presOf" srcId="{3CD87E4A-3F07-DB44-B09B-083BD792BC41}" destId="{11664268-9D25-B34B-872C-0C128A4C9351}" srcOrd="0" destOrd="0" presId="urn:microsoft.com/office/officeart/2005/8/layout/vList2"/>
    <dgm:cxn modelId="{5C561F4A-F3D5-6845-B714-99F2FB849346}" srcId="{6C36DAB9-DA16-461F-ABA5-750CF9246968}" destId="{F9924877-BAA3-D74D-B9A7-3F5E0FE5B3A4}" srcOrd="1" destOrd="0" parTransId="{EFA665FE-5B46-214D-9A76-E93239D294FD}" sibTransId="{BCE34B42-D22E-7A49-9088-3DEDBB0276B9}"/>
    <dgm:cxn modelId="{79897C73-DFBE-7544-B0D2-E59E163B5776}" type="presOf" srcId="{F9924877-BAA3-D74D-B9A7-3F5E0FE5B3A4}" destId="{5924A2E5-F716-104C-911B-399C4161682A}" srcOrd="0" destOrd="0" presId="urn:microsoft.com/office/officeart/2005/8/layout/vList2"/>
    <dgm:cxn modelId="{627B958C-6BA8-3C42-BB3F-F3838F788D27}" type="presOf" srcId="{6C36DAB9-DA16-461F-ABA5-750CF9246968}" destId="{2D326061-A161-2B49-9E7A-3F168A295357}" srcOrd="0" destOrd="0" presId="urn:microsoft.com/office/officeart/2005/8/layout/vList2"/>
    <dgm:cxn modelId="{2CC6CF98-E2E5-D64A-9C18-95A3EC540689}" type="presOf" srcId="{BE001314-209D-4DF2-B5BF-B6C5F9F7EF1F}" destId="{1FCCC7D7-7E4E-5F45-B26B-3FA002787D86}" srcOrd="0" destOrd="0" presId="urn:microsoft.com/office/officeart/2005/8/layout/vList2"/>
    <dgm:cxn modelId="{ECDE1EB0-F039-4741-856C-55EEAA524655}" srcId="{F9924877-BAA3-D74D-B9A7-3F5E0FE5B3A4}" destId="{3CD87E4A-3F07-DB44-B09B-083BD792BC41}" srcOrd="0" destOrd="0" parTransId="{7C82DC7F-490D-3D4A-BA9B-455DB79FDB4A}" sibTransId="{88F17C33-A831-984A-91BA-E69D37DFFD89}"/>
    <dgm:cxn modelId="{7184BCB8-B1DF-2E4B-BC5C-970E38E126E9}" srcId="{BE001314-209D-4DF2-B5BF-B6C5F9F7EF1F}" destId="{37EE354E-BAAF-C74B-A42F-14D2E962F403}" srcOrd="0" destOrd="0" parTransId="{5F37AC64-C6A9-3C48-B8DF-D2F0D294C6A7}" sibTransId="{CEE2BBD3-E47D-AB48-A4E5-D54F11A8A6E0}"/>
    <dgm:cxn modelId="{47FD63EF-C0C9-6947-9837-2CCEDF020A62}" type="presOf" srcId="{37EE354E-BAAF-C74B-A42F-14D2E962F403}" destId="{EC9A8F0E-94D7-F24D-9D33-BC41F3ECE713}" srcOrd="0" destOrd="0" presId="urn:microsoft.com/office/officeart/2005/8/layout/vList2"/>
    <dgm:cxn modelId="{ED1BBB5F-F02D-1F49-AD1D-5A4B358AC42E}" type="presParOf" srcId="{2D326061-A161-2B49-9E7A-3F168A295357}" destId="{1FCCC7D7-7E4E-5F45-B26B-3FA002787D86}" srcOrd="0" destOrd="0" presId="urn:microsoft.com/office/officeart/2005/8/layout/vList2"/>
    <dgm:cxn modelId="{E889143C-83B8-F34F-8380-8DFC9B2A4223}" type="presParOf" srcId="{2D326061-A161-2B49-9E7A-3F168A295357}" destId="{EC9A8F0E-94D7-F24D-9D33-BC41F3ECE713}" srcOrd="1" destOrd="0" presId="urn:microsoft.com/office/officeart/2005/8/layout/vList2"/>
    <dgm:cxn modelId="{6EA39163-AE01-424E-84F6-757F106F3301}" type="presParOf" srcId="{2D326061-A161-2B49-9E7A-3F168A295357}" destId="{5924A2E5-F716-104C-911B-399C4161682A}" srcOrd="2" destOrd="0" presId="urn:microsoft.com/office/officeart/2005/8/layout/vList2"/>
    <dgm:cxn modelId="{20AB06E1-1B20-0243-BCF1-C40F23762DC7}" type="presParOf" srcId="{2D326061-A161-2B49-9E7A-3F168A295357}" destId="{11664268-9D25-B34B-872C-0C128A4C93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14DC-C53D-4310-95E8-FE77185047D4}">
      <dsp:nvSpPr>
        <dsp:cNvPr id="0" name=""/>
        <dsp:cNvSpPr/>
      </dsp:nvSpPr>
      <dsp:spPr>
        <a:xfrm>
          <a:off x="0" y="559"/>
          <a:ext cx="10506456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AD8B8-A576-4AF1-B7B2-41F713CF6995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489F2-88E6-4386-B5C4-0207C615981A}">
      <dsp:nvSpPr>
        <dsp:cNvPr id="0" name=""/>
        <dsp:cNvSpPr/>
      </dsp:nvSpPr>
      <dsp:spPr>
        <a:xfrm>
          <a:off x="1512662" y="559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Objective:</a:t>
          </a:r>
          <a:r>
            <a:rPr lang="en-US" sz="2100" kern="1200"/>
            <a:t> How can educators who may have experienced a traditional classroom setting as an undergraduate, make their courses engaging in an online format?</a:t>
          </a:r>
        </a:p>
      </dsp:txBody>
      <dsp:txXfrm>
        <a:off x="1512662" y="559"/>
        <a:ext cx="8993793" cy="1309664"/>
      </dsp:txXfrm>
    </dsp:sp>
    <dsp:sp modelId="{1A9B5377-FD67-4F68-B106-B2B4B67EDB33}">
      <dsp:nvSpPr>
        <dsp:cNvPr id="0" name=""/>
        <dsp:cNvSpPr/>
      </dsp:nvSpPr>
      <dsp:spPr>
        <a:xfrm>
          <a:off x="0" y="1637640"/>
          <a:ext cx="10506456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2869D-B02C-472C-97CF-46793214DE0F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BCF24-B817-4FF6-994F-B4B4C3F9D0CC}">
      <dsp:nvSpPr>
        <dsp:cNvPr id="0" name=""/>
        <dsp:cNvSpPr/>
      </dsp:nvSpPr>
      <dsp:spPr>
        <a:xfrm>
          <a:off x="1512662" y="163764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Contribution: </a:t>
          </a:r>
          <a:r>
            <a:rPr lang="en-US" sz="2100" kern="1200"/>
            <a:t>In an environment where students want more flexibility in their education, this paper shares tools and tips educators can incorporate into their courses to engage students </a:t>
          </a:r>
          <a:r>
            <a:rPr lang="en-US" sz="2100" i="1" kern="1200"/>
            <a:t>without standing in front of the classroom lecturing.</a:t>
          </a:r>
          <a:endParaRPr lang="en-US" sz="2100" kern="1200"/>
        </a:p>
      </dsp:txBody>
      <dsp:txXfrm>
        <a:off x="1512662" y="1637640"/>
        <a:ext cx="8993793" cy="1309664"/>
      </dsp:txXfrm>
    </dsp:sp>
    <dsp:sp modelId="{4B35D09A-F43F-4D3A-850C-08432125ACF2}">
      <dsp:nvSpPr>
        <dsp:cNvPr id="0" name=""/>
        <dsp:cNvSpPr/>
      </dsp:nvSpPr>
      <dsp:spPr>
        <a:xfrm>
          <a:off x="0" y="3274721"/>
          <a:ext cx="10506456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4D3F0-2C03-4161-9741-3D587BEB3491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7E44-C1AC-4271-BE32-94CAE6203E86}">
      <dsp:nvSpPr>
        <dsp:cNvPr id="0" name=""/>
        <dsp:cNvSpPr/>
      </dsp:nvSpPr>
      <dsp:spPr>
        <a:xfrm>
          <a:off x="1512662" y="3274721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Significance: </a:t>
          </a:r>
          <a:r>
            <a:rPr lang="en-US" sz="2100" kern="1200"/>
            <a:t>With an increasing number of students choosing online education, flexible courses will appeal to a more diverse student population.</a:t>
          </a:r>
        </a:p>
      </dsp:txBody>
      <dsp:txXfrm>
        <a:off x="1512662" y="3274721"/>
        <a:ext cx="8993793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35E43-ED11-4BAB-A6B3-97833B2C0F53}">
      <dsp:nvSpPr>
        <dsp:cNvPr id="0" name=""/>
        <dsp:cNvSpPr/>
      </dsp:nvSpPr>
      <dsp:spPr>
        <a:xfrm>
          <a:off x="1802822" y="38627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4EEA7-2D1B-44B2-9041-1536A458A0C1}">
      <dsp:nvSpPr>
        <dsp:cNvPr id="0" name=""/>
        <dsp:cNvSpPr/>
      </dsp:nvSpPr>
      <dsp:spPr>
        <a:xfrm>
          <a:off x="361692" y="2514442"/>
          <a:ext cx="4826260" cy="1292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Academics are experts in their field.  In traditional or face-to-face formats, they engage and inform the students in the same manner they were taught (Dumont &amp; </a:t>
          </a:r>
          <a:r>
            <a:rPr lang="en-US" sz="1600" kern="1200" dirty="0" err="1"/>
            <a:t>Raggo</a:t>
          </a:r>
          <a:r>
            <a:rPr lang="en-US" sz="1600" kern="1200" dirty="0"/>
            <a:t>, 2018).</a:t>
          </a:r>
        </a:p>
      </dsp:txBody>
      <dsp:txXfrm>
        <a:off x="361692" y="2514442"/>
        <a:ext cx="4826260" cy="1292090"/>
      </dsp:txXfrm>
    </dsp:sp>
    <dsp:sp modelId="{48275DCC-B231-49BA-BF4A-F0B340619D24}">
      <dsp:nvSpPr>
        <dsp:cNvPr id="0" name=""/>
        <dsp:cNvSpPr/>
      </dsp:nvSpPr>
      <dsp:spPr>
        <a:xfrm>
          <a:off x="7283044" y="44993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07532-DEC0-407E-B408-6267AD77E499}">
      <dsp:nvSpPr>
        <dsp:cNvPr id="0" name=""/>
        <dsp:cNvSpPr/>
      </dsp:nvSpPr>
      <dsp:spPr>
        <a:xfrm>
          <a:off x="5943952" y="2705430"/>
          <a:ext cx="4622184" cy="103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Distance or online learning requires a structure and framework.</a:t>
          </a:r>
        </a:p>
      </dsp:txBody>
      <dsp:txXfrm>
        <a:off x="5943952" y="2705430"/>
        <a:ext cx="4622184" cy="103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319684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Course Homepage</a:t>
          </a:r>
        </a:p>
      </dsp:txBody>
      <dsp:txXfrm>
        <a:off x="30442" y="350126"/>
        <a:ext cx="6605949" cy="562726"/>
      </dsp:txXfrm>
    </dsp:sp>
    <dsp:sp modelId="{00ABF9E8-E3AC-8B49-AC76-A7AF7ED9FEFF}">
      <dsp:nvSpPr>
        <dsp:cNvPr id="0" name=""/>
        <dsp:cNvSpPr/>
      </dsp:nvSpPr>
      <dsp:spPr>
        <a:xfrm>
          <a:off x="0" y="101817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Inviting</a:t>
          </a:r>
        </a:p>
      </dsp:txBody>
      <dsp:txXfrm>
        <a:off x="30442" y="1048617"/>
        <a:ext cx="6605949" cy="562726"/>
      </dsp:txXfrm>
    </dsp:sp>
    <dsp:sp modelId="{6688BB38-0028-BD4E-9CD8-2259B732F34A}">
      <dsp:nvSpPr>
        <dsp:cNvPr id="0" name=""/>
        <dsp:cNvSpPr/>
      </dsp:nvSpPr>
      <dsp:spPr>
        <a:xfrm>
          <a:off x="0" y="171666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Short video of yourself welcoming the students</a:t>
          </a:r>
        </a:p>
      </dsp:txBody>
      <dsp:txXfrm>
        <a:off x="30442" y="1747107"/>
        <a:ext cx="6605949" cy="562726"/>
      </dsp:txXfrm>
    </dsp:sp>
    <dsp:sp modelId="{11922F76-E355-1044-B765-EA9029D8EDAE}">
      <dsp:nvSpPr>
        <dsp:cNvPr id="0" name=""/>
        <dsp:cNvSpPr/>
      </dsp:nvSpPr>
      <dsp:spPr>
        <a:xfrm>
          <a:off x="0" y="241515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different multimedia aspects, infographics</a:t>
          </a:r>
        </a:p>
      </dsp:txBody>
      <dsp:txXfrm>
        <a:off x="30442" y="2445597"/>
        <a:ext cx="6605949" cy="562726"/>
      </dsp:txXfrm>
    </dsp:sp>
    <dsp:sp modelId="{5E91DAF7-2B15-9347-B5DE-4A2B3DDCC88B}">
      <dsp:nvSpPr>
        <dsp:cNvPr id="0" name=""/>
        <dsp:cNvSpPr/>
      </dsp:nvSpPr>
      <dsp:spPr>
        <a:xfrm>
          <a:off x="0" y="311364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ALL materials in LMS</a:t>
          </a:r>
        </a:p>
      </dsp:txBody>
      <dsp:txXfrm>
        <a:off x="30442" y="3144087"/>
        <a:ext cx="6605949" cy="562726"/>
      </dsp:txXfrm>
    </dsp:sp>
    <dsp:sp modelId="{EFF9B48C-3115-B343-9F81-41F4624AD04C}">
      <dsp:nvSpPr>
        <dsp:cNvPr id="0" name=""/>
        <dsp:cNvSpPr/>
      </dsp:nvSpPr>
      <dsp:spPr>
        <a:xfrm>
          <a:off x="0" y="381213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Links to external sources, websites as examples</a:t>
          </a:r>
        </a:p>
      </dsp:txBody>
      <dsp:txXfrm>
        <a:off x="30442" y="3842577"/>
        <a:ext cx="6605949" cy="562726"/>
      </dsp:txXfrm>
    </dsp:sp>
    <dsp:sp modelId="{9EBE5C8F-530E-C942-BB7C-93DBF27CF0A5}">
      <dsp:nvSpPr>
        <dsp:cNvPr id="0" name=""/>
        <dsp:cNvSpPr/>
      </dsp:nvSpPr>
      <dsp:spPr>
        <a:xfrm>
          <a:off x="0" y="4510625"/>
          <a:ext cx="6666833" cy="62361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Automate the quizzes and grading</a:t>
          </a:r>
        </a:p>
      </dsp:txBody>
      <dsp:txXfrm>
        <a:off x="30442" y="4541067"/>
        <a:ext cx="6605949" cy="562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1014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Before you begin; this page tells the students how to start the course</a:t>
          </a:r>
        </a:p>
      </dsp:txBody>
      <dsp:txXfrm>
        <a:off x="38838" y="140287"/>
        <a:ext cx="6589157" cy="717924"/>
      </dsp:txXfrm>
    </dsp:sp>
    <dsp:sp modelId="{00ABF9E8-E3AC-8B49-AC76-A7AF7ED9FEFF}">
      <dsp:nvSpPr>
        <dsp:cNvPr id="0" name=""/>
        <dsp:cNvSpPr/>
      </dsp:nvSpPr>
      <dsp:spPr>
        <a:xfrm>
          <a:off x="0" y="9546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(Detailed!) Video reviewing the syllabus</a:t>
          </a:r>
        </a:p>
      </dsp:txBody>
      <dsp:txXfrm>
        <a:off x="38838" y="993487"/>
        <a:ext cx="6589157" cy="717924"/>
      </dsp:txXfrm>
    </dsp:sp>
    <dsp:sp modelId="{6688BB38-0028-BD4E-9CD8-2259B732F34A}">
      <dsp:nvSpPr>
        <dsp:cNvPr id="0" name=""/>
        <dsp:cNvSpPr/>
      </dsp:nvSpPr>
      <dsp:spPr>
        <a:xfrm>
          <a:off x="0" y="18078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Syllabus Quiz</a:t>
          </a:r>
        </a:p>
      </dsp:txBody>
      <dsp:txXfrm>
        <a:off x="38838" y="1846687"/>
        <a:ext cx="6589157" cy="717924"/>
      </dsp:txXfrm>
    </dsp:sp>
    <dsp:sp modelId="{11922F76-E355-1044-B765-EA9029D8EDAE}">
      <dsp:nvSpPr>
        <dsp:cNvPr id="0" name=""/>
        <dsp:cNvSpPr/>
      </dsp:nvSpPr>
      <dsp:spPr>
        <a:xfrm>
          <a:off x="0" y="26610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T/F or MC questions</a:t>
          </a:r>
        </a:p>
      </dsp:txBody>
      <dsp:txXfrm>
        <a:off x="38838" y="2699887"/>
        <a:ext cx="6589157" cy="717924"/>
      </dsp:txXfrm>
    </dsp:sp>
    <dsp:sp modelId="{5E91DAF7-2B15-9347-B5DE-4A2B3DDCC88B}">
      <dsp:nvSpPr>
        <dsp:cNvPr id="0" name=""/>
        <dsp:cNvSpPr/>
      </dsp:nvSpPr>
      <dsp:spPr>
        <a:xfrm>
          <a:off x="0" y="3526792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must take the quiz </a:t>
          </a:r>
          <a:r>
            <a:rPr lang="en-US" sz="2000" i="1" kern="1200" dirty="0"/>
            <a:t>and earn a passing score </a:t>
          </a:r>
          <a:r>
            <a:rPr lang="en-US" sz="2000" kern="1200" dirty="0"/>
            <a:t>to unlock the modules</a:t>
          </a:r>
        </a:p>
      </dsp:txBody>
      <dsp:txXfrm>
        <a:off x="38838" y="3565630"/>
        <a:ext cx="6589157" cy="717924"/>
      </dsp:txXfrm>
    </dsp:sp>
    <dsp:sp modelId="{748AC0F5-93F4-7448-BA36-854E5DFAB51E}">
      <dsp:nvSpPr>
        <dsp:cNvPr id="0" name=""/>
        <dsp:cNvSpPr/>
      </dsp:nvSpPr>
      <dsp:spPr>
        <a:xfrm>
          <a:off x="0" y="43674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FAQ</a:t>
          </a:r>
        </a:p>
      </dsp:txBody>
      <dsp:txXfrm>
        <a:off x="38838" y="4406287"/>
        <a:ext cx="6589157" cy="717924"/>
      </dsp:txXfrm>
    </dsp:sp>
    <dsp:sp modelId="{4C37EBC4-8F6F-A344-A2D5-2B46C7C4F05F}">
      <dsp:nvSpPr>
        <dsp:cNvPr id="0" name=""/>
        <dsp:cNvSpPr/>
      </dsp:nvSpPr>
      <dsp:spPr>
        <a:xfrm>
          <a:off x="0" y="5220649"/>
          <a:ext cx="6666833" cy="7956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Netiquette Guidelines; Provide behavior expectations</a:t>
          </a:r>
        </a:p>
      </dsp:txBody>
      <dsp:txXfrm>
        <a:off x="38838" y="5259487"/>
        <a:ext cx="6589157" cy="717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115823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Announcements 3-5 times per week</a:t>
          </a:r>
        </a:p>
      </dsp:txBody>
      <dsp:txXfrm>
        <a:off x="40724" y="156547"/>
        <a:ext cx="6585385" cy="752780"/>
      </dsp:txXfrm>
    </dsp:sp>
    <dsp:sp modelId="{D00F09A7-A85F-B847-8B8D-99C3B31451A1}">
      <dsp:nvSpPr>
        <dsp:cNvPr id="0" name=""/>
        <dsp:cNvSpPr/>
      </dsp:nvSpPr>
      <dsp:spPr>
        <a:xfrm>
          <a:off x="0" y="950051"/>
          <a:ext cx="6666833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Module Summaries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Reminders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Clarification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Current events within standard-setting bodies (PCAOB, AICPA, ACFE, FASB)</a:t>
          </a:r>
        </a:p>
      </dsp:txBody>
      <dsp:txXfrm>
        <a:off x="0" y="950051"/>
        <a:ext cx="6666833" cy="1108485"/>
      </dsp:txXfrm>
    </dsp:sp>
    <dsp:sp modelId="{7C86E633-D96A-C54E-A453-498F2B96FD49}">
      <dsp:nvSpPr>
        <dsp:cNvPr id="0" name=""/>
        <dsp:cNvSpPr/>
      </dsp:nvSpPr>
      <dsp:spPr>
        <a:xfrm>
          <a:off x="0" y="2058536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Emails</a:t>
          </a:r>
        </a:p>
      </dsp:txBody>
      <dsp:txXfrm>
        <a:off x="40724" y="2099260"/>
        <a:ext cx="6585385" cy="752780"/>
      </dsp:txXfrm>
    </dsp:sp>
    <dsp:sp modelId="{DF77A979-E8F3-7247-A2B1-08FB1AA108F6}">
      <dsp:nvSpPr>
        <dsp:cNvPr id="0" name=""/>
        <dsp:cNvSpPr/>
      </dsp:nvSpPr>
      <dsp:spPr>
        <a:xfrm>
          <a:off x="0" y="2892765"/>
          <a:ext cx="6666833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One week before the start of the course; how to access the course.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 students missing submissions.</a:t>
          </a:r>
        </a:p>
      </dsp:txBody>
      <dsp:txXfrm>
        <a:off x="0" y="2892765"/>
        <a:ext cx="6666833" cy="554242"/>
      </dsp:txXfrm>
    </dsp:sp>
    <dsp:sp modelId="{22C78D62-C5E9-264F-AE65-531234265BFF}">
      <dsp:nvSpPr>
        <dsp:cNvPr id="0" name=""/>
        <dsp:cNvSpPr/>
      </dsp:nvSpPr>
      <dsp:spPr>
        <a:xfrm>
          <a:off x="0" y="3447007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(Virtual) Office Hours via Zoom or appointment tools like </a:t>
          </a:r>
          <a:r>
            <a:rPr lang="en-US" sz="2100" kern="1200" dirty="0" err="1"/>
            <a:t>Appointlet</a:t>
          </a:r>
          <a:r>
            <a:rPr lang="en-US" sz="2100" kern="1200" dirty="0"/>
            <a:t> or Signup Genius</a:t>
          </a:r>
        </a:p>
      </dsp:txBody>
      <dsp:txXfrm>
        <a:off x="40724" y="3487731"/>
        <a:ext cx="6585385" cy="752780"/>
      </dsp:txXfrm>
    </dsp:sp>
    <dsp:sp modelId="{37BEFA13-8B95-5B49-81B1-3BEFD7498381}">
      <dsp:nvSpPr>
        <dsp:cNvPr id="0" name=""/>
        <dsp:cNvSpPr/>
      </dsp:nvSpPr>
      <dsp:spPr>
        <a:xfrm>
          <a:off x="0" y="4341716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Optional Synchronous Sessions (recorded for those who cannot attend)</a:t>
          </a:r>
        </a:p>
      </dsp:txBody>
      <dsp:txXfrm>
        <a:off x="40724" y="4382440"/>
        <a:ext cx="6585385" cy="752780"/>
      </dsp:txXfrm>
    </dsp:sp>
    <dsp:sp modelId="{7AA679B9-374F-BE4D-ACD7-3E2C3C79F22E}">
      <dsp:nvSpPr>
        <dsp:cNvPr id="0" name=""/>
        <dsp:cNvSpPr/>
      </dsp:nvSpPr>
      <dsp:spPr>
        <a:xfrm>
          <a:off x="0" y="5175944"/>
          <a:ext cx="666683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Milestone project reviews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Clarification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Review challenging topics</a:t>
          </a:r>
        </a:p>
      </dsp:txBody>
      <dsp:txXfrm>
        <a:off x="0" y="5175944"/>
        <a:ext cx="6666833" cy="825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103473"/>
          <a:ext cx="6666833" cy="8874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Introduction Forum</a:t>
          </a:r>
        </a:p>
      </dsp:txBody>
      <dsp:txXfrm>
        <a:off x="43321" y="146794"/>
        <a:ext cx="6580191" cy="800803"/>
      </dsp:txXfrm>
    </dsp:sp>
    <dsp:sp modelId="{376749DB-E6C1-C34A-8F59-9FDB91A79D40}">
      <dsp:nvSpPr>
        <dsp:cNvPr id="0" name=""/>
        <dsp:cNvSpPr/>
      </dsp:nvSpPr>
      <dsp:spPr>
        <a:xfrm>
          <a:off x="0" y="990918"/>
          <a:ext cx="6666833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Allows student to introduce themselves</a:t>
          </a:r>
        </a:p>
      </dsp:txBody>
      <dsp:txXfrm>
        <a:off x="0" y="990918"/>
        <a:ext cx="6666833" cy="919080"/>
      </dsp:txXfrm>
    </dsp:sp>
    <dsp:sp modelId="{3E4C48C2-6850-1441-B064-59EF6DDADE04}">
      <dsp:nvSpPr>
        <dsp:cNvPr id="0" name=""/>
        <dsp:cNvSpPr/>
      </dsp:nvSpPr>
      <dsp:spPr>
        <a:xfrm>
          <a:off x="0" y="1909998"/>
          <a:ext cx="6666833" cy="88744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Ice Breaker</a:t>
          </a:r>
        </a:p>
      </dsp:txBody>
      <dsp:txXfrm>
        <a:off x="43321" y="1953319"/>
        <a:ext cx="6580191" cy="800803"/>
      </dsp:txXfrm>
    </dsp:sp>
    <dsp:sp modelId="{4F5132A5-895F-6A4E-AAC4-37059C533280}">
      <dsp:nvSpPr>
        <dsp:cNvPr id="0" name=""/>
        <dsp:cNvSpPr/>
      </dsp:nvSpPr>
      <dsp:spPr>
        <a:xfrm>
          <a:off x="0" y="2797444"/>
          <a:ext cx="6666833" cy="32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Student Goal Expectations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What do you want to get out of this course?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What strengths do you bring to the class?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What are your concerns about online learning?</a:t>
          </a:r>
        </a:p>
      </dsp:txBody>
      <dsp:txXfrm>
        <a:off x="0" y="2797444"/>
        <a:ext cx="6666833" cy="321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5148"/>
          <a:ext cx="6666833" cy="959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Checklist</a:t>
          </a:r>
        </a:p>
      </dsp:txBody>
      <dsp:txXfrm>
        <a:off x="46834" y="51982"/>
        <a:ext cx="6573165" cy="865732"/>
      </dsp:txXfrm>
    </dsp:sp>
    <dsp:sp modelId="{6741942E-21EA-4B41-86A2-C104E22EBCFF}">
      <dsp:nvSpPr>
        <dsp:cNvPr id="0" name=""/>
        <dsp:cNvSpPr/>
      </dsp:nvSpPr>
      <dsp:spPr>
        <a:xfrm>
          <a:off x="0" y="964548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To Do List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Deliverables</a:t>
          </a:r>
        </a:p>
      </dsp:txBody>
      <dsp:txXfrm>
        <a:off x="0" y="964548"/>
        <a:ext cx="6666833" cy="1076400"/>
      </dsp:txXfrm>
    </dsp:sp>
    <dsp:sp modelId="{EDC25487-B845-A843-9373-737207519D97}">
      <dsp:nvSpPr>
        <dsp:cNvPr id="0" name=""/>
        <dsp:cNvSpPr/>
      </dsp:nvSpPr>
      <dsp:spPr>
        <a:xfrm>
          <a:off x="0" y="2040948"/>
          <a:ext cx="6666833" cy="95940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Lessons</a:t>
          </a:r>
        </a:p>
      </dsp:txBody>
      <dsp:txXfrm>
        <a:off x="46834" y="2087782"/>
        <a:ext cx="6573165" cy="865732"/>
      </dsp:txXfrm>
    </dsp:sp>
    <dsp:sp modelId="{A8945A81-F4D5-4046-9D88-D2A47DA67655}">
      <dsp:nvSpPr>
        <dsp:cNvPr id="0" name=""/>
        <dsp:cNvSpPr/>
      </dsp:nvSpPr>
      <dsp:spPr>
        <a:xfrm>
          <a:off x="0" y="3000349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Animations for Roleplaying scenarios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Case Studies</a:t>
          </a:r>
        </a:p>
      </dsp:txBody>
      <dsp:txXfrm>
        <a:off x="0" y="3000349"/>
        <a:ext cx="6666833" cy="1076400"/>
      </dsp:txXfrm>
    </dsp:sp>
    <dsp:sp modelId="{70109B4D-58EC-EE48-A75C-17D5C4672773}">
      <dsp:nvSpPr>
        <dsp:cNvPr id="0" name=""/>
        <dsp:cNvSpPr/>
      </dsp:nvSpPr>
      <dsp:spPr>
        <a:xfrm>
          <a:off x="0" y="4076749"/>
          <a:ext cx="6666833" cy="9594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Online Lectures</a:t>
          </a:r>
        </a:p>
      </dsp:txBody>
      <dsp:txXfrm>
        <a:off x="46834" y="4123583"/>
        <a:ext cx="6573165" cy="865732"/>
      </dsp:txXfrm>
    </dsp:sp>
    <dsp:sp modelId="{4EEEA0D1-89B4-044B-A897-53E8BCDC7DE4}">
      <dsp:nvSpPr>
        <dsp:cNvPr id="0" name=""/>
        <dsp:cNvSpPr/>
      </dsp:nvSpPr>
      <dsp:spPr>
        <a:xfrm>
          <a:off x="0" y="5036149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Short &amp; Sweet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3-5 minutes, like a song</a:t>
          </a:r>
        </a:p>
      </dsp:txBody>
      <dsp:txXfrm>
        <a:off x="0" y="5036149"/>
        <a:ext cx="6666833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24611"/>
          <a:ext cx="6666833" cy="8394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Dropbox (LMS tool)</a:t>
          </a:r>
        </a:p>
      </dsp:txBody>
      <dsp:txXfrm>
        <a:off x="40980" y="65591"/>
        <a:ext cx="6584873" cy="757514"/>
      </dsp:txXfrm>
    </dsp:sp>
    <dsp:sp modelId="{C7B915C9-0CD4-FD44-9B94-0AB7564C5202}">
      <dsp:nvSpPr>
        <dsp:cNvPr id="0" name=""/>
        <dsp:cNvSpPr/>
      </dsp:nvSpPr>
      <dsp:spPr>
        <a:xfrm>
          <a:off x="0" y="864086"/>
          <a:ext cx="6666833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Assignment submissions accepted via email is counterproductive</a:t>
          </a:r>
        </a:p>
      </dsp:txBody>
      <dsp:txXfrm>
        <a:off x="0" y="864086"/>
        <a:ext cx="6666833" cy="851287"/>
      </dsp:txXfrm>
    </dsp:sp>
    <dsp:sp modelId="{F183E987-FCAF-5642-80F6-F6E805A13781}">
      <dsp:nvSpPr>
        <dsp:cNvPr id="0" name=""/>
        <dsp:cNvSpPr/>
      </dsp:nvSpPr>
      <dsp:spPr>
        <a:xfrm>
          <a:off x="0" y="1715374"/>
          <a:ext cx="6666833" cy="83947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Reflection Assignments</a:t>
          </a:r>
        </a:p>
      </dsp:txBody>
      <dsp:txXfrm>
        <a:off x="40980" y="1756354"/>
        <a:ext cx="6584873" cy="757514"/>
      </dsp:txXfrm>
    </dsp:sp>
    <dsp:sp modelId="{F01E1A1A-B94E-FD4A-B87B-D3142A4C0E9F}">
      <dsp:nvSpPr>
        <dsp:cNvPr id="0" name=""/>
        <dsp:cNvSpPr/>
      </dsp:nvSpPr>
      <dsp:spPr>
        <a:xfrm>
          <a:off x="0" y="2554849"/>
          <a:ext cx="6666833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Incorporate more written communication in accounting courses</a:t>
          </a:r>
        </a:p>
      </dsp:txBody>
      <dsp:txXfrm>
        <a:off x="0" y="2554849"/>
        <a:ext cx="6666833" cy="851287"/>
      </dsp:txXfrm>
    </dsp:sp>
    <dsp:sp modelId="{A11DE2E2-A54A-2D42-9958-51CBDC0229D2}">
      <dsp:nvSpPr>
        <dsp:cNvPr id="0" name=""/>
        <dsp:cNvSpPr/>
      </dsp:nvSpPr>
      <dsp:spPr>
        <a:xfrm>
          <a:off x="0" y="3406136"/>
          <a:ext cx="6666833" cy="839474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Current Event Assignments</a:t>
          </a:r>
        </a:p>
      </dsp:txBody>
      <dsp:txXfrm>
        <a:off x="40980" y="3447116"/>
        <a:ext cx="6584873" cy="757514"/>
      </dsp:txXfrm>
    </dsp:sp>
    <dsp:sp modelId="{3F179809-8802-8B43-8202-7566C77F5DD4}">
      <dsp:nvSpPr>
        <dsp:cNvPr id="0" name=""/>
        <dsp:cNvSpPr/>
      </dsp:nvSpPr>
      <dsp:spPr>
        <a:xfrm>
          <a:off x="0" y="4245611"/>
          <a:ext cx="6666833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Wall Street Journal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Forbes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Accounting Today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AICPA Publications</a:t>
          </a:r>
        </a:p>
      </dsp:txBody>
      <dsp:txXfrm>
        <a:off x="0" y="4245611"/>
        <a:ext cx="6666833" cy="18474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C7D7-7E4E-5F45-B26B-3FA002787D86}">
      <dsp:nvSpPr>
        <dsp:cNvPr id="0" name=""/>
        <dsp:cNvSpPr/>
      </dsp:nvSpPr>
      <dsp:spPr>
        <a:xfrm>
          <a:off x="0" y="154323"/>
          <a:ext cx="6666833" cy="15590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Weekly</a:t>
          </a:r>
        </a:p>
      </dsp:txBody>
      <dsp:txXfrm>
        <a:off x="76105" y="230428"/>
        <a:ext cx="6514623" cy="1406815"/>
      </dsp:txXfrm>
    </dsp:sp>
    <dsp:sp modelId="{EC9A8F0E-94D7-F24D-9D33-BC41F3ECE713}">
      <dsp:nvSpPr>
        <dsp:cNvPr id="0" name=""/>
        <dsp:cNvSpPr/>
      </dsp:nvSpPr>
      <dsp:spPr>
        <a:xfrm>
          <a:off x="0" y="1713349"/>
          <a:ext cx="6666833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With detailed feedback</a:t>
          </a:r>
        </a:p>
      </dsp:txBody>
      <dsp:txXfrm>
        <a:off x="0" y="1713349"/>
        <a:ext cx="6666833" cy="1614600"/>
      </dsp:txXfrm>
    </dsp:sp>
    <dsp:sp modelId="{5924A2E5-F716-104C-911B-399C4161682A}">
      <dsp:nvSpPr>
        <dsp:cNvPr id="0" name=""/>
        <dsp:cNvSpPr/>
      </dsp:nvSpPr>
      <dsp:spPr>
        <a:xfrm>
          <a:off x="0" y="3327948"/>
          <a:ext cx="6666833" cy="155902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Rubrics</a:t>
          </a:r>
        </a:p>
      </dsp:txBody>
      <dsp:txXfrm>
        <a:off x="76105" y="3404053"/>
        <a:ext cx="6514623" cy="1406815"/>
      </dsp:txXfrm>
    </dsp:sp>
    <dsp:sp modelId="{11664268-9D25-B34B-872C-0C128A4C9351}">
      <dsp:nvSpPr>
        <dsp:cNvPr id="0" name=""/>
        <dsp:cNvSpPr/>
      </dsp:nvSpPr>
      <dsp:spPr>
        <a:xfrm>
          <a:off x="0" y="4886973"/>
          <a:ext cx="66668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For all assignments</a:t>
          </a:r>
        </a:p>
      </dsp:txBody>
      <dsp:txXfrm>
        <a:off x="0" y="4886973"/>
        <a:ext cx="6666833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4DE9-2897-415B-9E04-8171E594B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05425-BC34-D0DD-B099-E09815EA9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7989-ECC9-E3E9-72C0-BAC21393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88C69-F764-9E36-3971-29925E45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8AB37-EB65-E9C4-C696-514DB93A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C4D9-8AA1-9C65-437A-81F838B9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C8856-CDA7-4D69-6CEF-3F08F75F5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711C-D62F-6F77-F94D-82FE4455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B6294-DB68-7C25-1E1D-7CAB8B56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F52A-3404-5FBD-A883-E7183874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0B3C8-7CA6-49A8-8017-1512B8615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FA1B0-5A13-C3CE-1BF4-FDEF06C6A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DC6B-8FE4-98F9-320D-480BB0BF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C7DE-F5C7-8247-48FD-3239C817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CE396-6A1B-15D8-24C8-527F473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9784-2B96-CB63-2E3F-5FC3136C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B9CB-60A9-BFD4-2C69-034491A07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6CFF4-8E57-BC11-0B89-E8B9BA932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EC08-5A74-E56B-2707-C84C29D6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21996-9208-C5BD-9CEB-0922976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FF74-DFDF-02FD-C1EF-9218D12C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548D1-794A-48C0-EB7D-7AAB0388A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E95B3-36E8-1756-6EF8-54DF48FC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EA2D-218C-8FEF-5940-CC1341BF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53F1A-227B-95FA-E4E1-DB73F1B9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A978-A2AB-FE68-7ABF-3D3247C5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F028-FE0C-B05B-868E-DCC2A4BA6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09FAB-9D60-082D-D0A9-161DD3787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990AD-8B3A-83DB-B480-9E31106D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AAD53-470E-5119-9C3D-F0D1C221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59931-50CB-590B-06D2-297EBB99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D456-5B2B-464F-2F8F-44215AB5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A6D2-0700-BE3C-3FD6-8D9B5BAFB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EF6C1-61E0-DD39-C844-52BA1D1E7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9CF76-6F70-8566-825F-856E91A26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89C8E-62F2-AD06-7AF5-71F2D9AB3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B537C-6488-D01F-F4D0-39F26342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EFED5-161E-DBB4-D3AA-698EF383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15E10-2E59-9A69-E04F-53A7CDB0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3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0E57-EDD9-A9A4-87D1-1C84A3F3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2C4BA-4158-CF7F-4C02-AB537531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4B6B8-DD0D-3A7C-8302-BC252982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8F971-A27E-4955-0DC2-41B131EE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74B6D-49ED-CAD6-0EDE-AFE76410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73F86-5BE6-97F9-E8C7-F6F1CFC7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5137A-5A0E-6F5C-E0A5-CA333B22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49CD-707A-5530-2279-D79EAD50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760A-FD40-6A39-0E26-AC1F4F38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DAACE-D726-76A1-A647-51AB09644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5FCEE-EBA3-FA8F-D0BD-F44C54FD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99757-E000-3063-1051-4F65B3F9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93C69-B42C-6A05-C39B-85767B5D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3752-6071-A7CC-BA11-9DB21B36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65D9A-1DAE-CFC8-B709-EAFCD2615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62428-4AB2-75BF-E4D0-2F11C484C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3020F-164E-4382-75FC-98D789AE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EDCA7-4991-AC58-35F9-98ACE189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8F205-91D7-E7C9-A9BA-3BD4E955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23F67-070D-738E-D9E1-0938EF99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6D25D-6344-C376-2C78-B358BC506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1063-11EA-9E54-009F-C151AA7F9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C91C-796C-3241-B04C-71AEE0BC152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012B5-CE6A-000D-7825-8878BFA31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59C52-8267-9369-387E-852BDDDEC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8678-3DF3-9E46-9A42-16B6FCFC7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eric.ed.gov/fulltext/ED54157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fmagazine.com/wp-content/uploads/sfarchive/2007/01/ACADEMIC-CORNER-The-promise-and-challenges-for-distance-" TargetMode="External"/><Relationship Id="rId2" Type="http://schemas.openxmlformats.org/officeDocument/2006/relationships/hyperlink" Target="https://onlinelearningconsortium.org/news_item/report-one-four-students-enrolled-online-cours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ise.org/Volume23/n2/JISEv23n2p133.pdf" TargetMode="External"/><Relationship Id="rId4" Type="http://schemas.openxmlformats.org/officeDocument/2006/relationships/hyperlink" Target="https://sfmagazine.com/wp-content/uploads/sfarchive/2007/01/ACADEMIC-CORNER-The-promise-and-challenges-for-distance-education-in-accounting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laptop-computer-on-brown-wooden-table-beside-books-3740382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toonly.com/" TargetMode="External"/><Relationship Id="rId4" Type="http://schemas.openxmlformats.org/officeDocument/2006/relationships/hyperlink" Target="https://www.doodly.com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tudents-worki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eesvg.org/female-professor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Oval 105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Java Best Practices, Tips, and Tricks">
            <a:extLst>
              <a:ext uri="{FF2B5EF4-FFF2-40B4-BE49-F238E27FC236}">
                <a16:creationId xmlns:a16="http://schemas.microsoft.com/office/drawing/2014/main" id="{0777E371-CBA7-CAC5-0E86-10F6F677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5613"/>
            <a:ext cx="5561013" cy="2970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ance Learning: The Ultimate Guide to Online Learning">
            <a:extLst>
              <a:ext uri="{FF2B5EF4-FFF2-40B4-BE49-F238E27FC236}">
                <a16:creationId xmlns:a16="http://schemas.microsoft.com/office/drawing/2014/main" id="{3D96FB62-71C9-C5F7-9D9C-AD5238B6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97263"/>
            <a:ext cx="5561013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54F606-496D-8A9A-BA02-FAE58E88A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Best Practices, Tips, and Tricks for Accounting Courses in a Distance Learning Modality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5B6EB-AD25-8EC2-3CCD-EAD394054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Veronica Paz</a:t>
            </a:r>
            <a:r>
              <a:rPr lang="en-US" sz="2000" dirty="0">
                <a:solidFill>
                  <a:srgbClr val="FFFFFF"/>
                </a:solidFill>
              </a:rPr>
              <a:t>, Indiana University of Pennsylvania 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Samantha Marie </a:t>
            </a:r>
            <a:r>
              <a:rPr lang="en-US" sz="2000" b="1" dirty="0" err="1">
                <a:solidFill>
                  <a:srgbClr val="FFFFFF"/>
                </a:solidFill>
              </a:rPr>
              <a:t>Dzielski</a:t>
            </a:r>
            <a:r>
              <a:rPr lang="en-US" sz="2000" b="1" dirty="0">
                <a:solidFill>
                  <a:srgbClr val="FFFFFF"/>
                </a:solidFill>
              </a:rPr>
              <a:t>, </a:t>
            </a:r>
            <a:r>
              <a:rPr lang="en-US" sz="2000" dirty="0">
                <a:solidFill>
                  <a:srgbClr val="FFFFFF"/>
                </a:solidFill>
              </a:rPr>
              <a:t>Indiana 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98221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Start Here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66328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73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3756"/>
            <a:ext cx="323889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444420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268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3756"/>
            <a:ext cx="323889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Discussion Forums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013640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63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3756"/>
            <a:ext cx="323889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Modules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251309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55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3756"/>
            <a:ext cx="323889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Assessments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13557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72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683756"/>
            <a:ext cx="323889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 dirty="0">
                <a:solidFill>
                  <a:srgbClr val="FFFFFF"/>
                </a:solidFill>
              </a:rPr>
              <a:t>Grading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10303"/>
              </p:ext>
            </p:extLst>
          </p:nvPr>
        </p:nvGraphicFramePr>
        <p:xfrm>
          <a:off x="4905052" y="380289"/>
          <a:ext cx="6666833" cy="611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7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79E7-33B1-3A3D-2857-5BD4C85B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582A-87C5-DD14-B111-D36EB028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908"/>
            <a:ext cx="10515600" cy="5688623"/>
          </a:xfrm>
        </p:spPr>
        <p:txBody>
          <a:bodyPr>
            <a:noAutofit/>
          </a:bodyPr>
          <a:lstStyle/>
          <a:p>
            <a:pPr marL="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Allen, I. E., &amp; Seaman, J. (2013).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Changing Course: Ten Years of Tracking Online Education in the United States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. Retrieved from Babson Park, 	MA: </a:t>
            </a:r>
            <a:r>
              <a:rPr lang="en-US" sz="1400" u="sng" kern="1200" dirty="0">
                <a:solidFill>
                  <a:srgbClr val="5F5F5F"/>
                </a:solidFill>
                <a:effectLst/>
                <a:ea typeface="SimSun" panose="02010600030101010101" pitchFamily="2" charset="-122"/>
                <a:hlinkClick r:id="rId2"/>
              </a:rPr>
              <a:t>https://files.eric.ed.gov/fulltext/ED541571.pdf</a:t>
            </a:r>
            <a:endParaRPr lang="en-US" sz="1400" u="sng" kern="1200" dirty="0">
              <a:solidFill>
                <a:srgbClr val="5F5F5F"/>
              </a:solidFill>
              <a:effectLst/>
              <a:ea typeface="SimSun" panose="02010600030101010101" pitchFamily="2" charset="-122"/>
            </a:endParaRPr>
          </a:p>
          <a:p>
            <a:pPr marL="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dirty="0" err="1"/>
              <a:t>Arghode</a:t>
            </a:r>
            <a:r>
              <a:rPr lang="en-US" sz="1400" dirty="0"/>
              <a:t>, V., </a:t>
            </a:r>
            <a:r>
              <a:rPr lang="en-US" sz="1400" dirty="0" err="1"/>
              <a:t>Brieger</a:t>
            </a:r>
            <a:r>
              <a:rPr lang="en-US" sz="1400" dirty="0"/>
              <a:t>, E. W., &amp; McLean, G. N. (2017). Adult learning theories: implications for online instruction. </a:t>
            </a:r>
            <a:r>
              <a:rPr lang="en-US" sz="1400" i="1" dirty="0"/>
              <a:t>European Journal of Training 	and Development, 41</a:t>
            </a:r>
            <a:r>
              <a:rPr lang="en-US" sz="1400" dirty="0"/>
              <a:t>(7), 593-609. </a:t>
            </a:r>
            <a:r>
              <a:rPr lang="en-US" sz="1400" dirty="0" err="1"/>
              <a:t>doi:http</a:t>
            </a:r>
            <a:r>
              <a:rPr lang="en-US" sz="1400" dirty="0"/>
              <a:t>://</a:t>
            </a:r>
            <a:r>
              <a:rPr lang="en-US" sz="1400" dirty="0" err="1"/>
              <a:t>dx.doi.org</a:t>
            </a:r>
            <a:r>
              <a:rPr lang="en-US" sz="1400" dirty="0"/>
              <a:t>/10.1108/EJTD-02-2017-0014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 err="1">
                <a:effectLst/>
                <a:ea typeface="SimSun" panose="02010600030101010101" pitchFamily="2" charset="-122"/>
              </a:rPr>
              <a:t>Bettinger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, E. P., Fox, L., Loeb, S., &amp; Taylor, E. S. (2017). Virtual Classrooms: How Online College Courses Affect Student Success.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The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dirty="0">
                <a:ea typeface="SimSun" panose="02010600030101010101" pitchFamily="2" charset="-122"/>
              </a:rPr>
              <a:t>	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American Economic Review, 107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(9), 2855-2875. doi:10.1257/aer.20151193</a:t>
            </a:r>
          </a:p>
          <a:p>
            <a:pPr marL="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dirty="0" err="1"/>
              <a:t>Dennen</a:t>
            </a:r>
            <a:r>
              <a:rPr lang="en-US" sz="1400" dirty="0"/>
              <a:t>, V. P., </a:t>
            </a:r>
            <a:r>
              <a:rPr lang="en-US" sz="1400" dirty="0" err="1"/>
              <a:t>Aubteen</a:t>
            </a:r>
            <a:r>
              <a:rPr lang="en-US" sz="1400" dirty="0"/>
              <a:t> </a:t>
            </a:r>
            <a:r>
              <a:rPr lang="en-US" sz="1400" dirty="0" err="1"/>
              <a:t>Darabi</a:t>
            </a:r>
            <a:r>
              <a:rPr lang="en-US" sz="1400" dirty="0"/>
              <a:t>, A., &amp; Smith, L. J. (2007). Instructor–Learner Interaction in Online Courses: The relative perceived importance of 	particular instructor actions on performance and satisfaction. </a:t>
            </a:r>
            <a:r>
              <a:rPr lang="en-US" sz="1400" i="1" dirty="0"/>
              <a:t>Distance Education, 28</a:t>
            </a:r>
            <a:r>
              <a:rPr lang="en-US" sz="1400" dirty="0"/>
              <a:t>(1), 65-79. doi:10.1080/01587910701305319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 err="1">
                <a:effectLst/>
                <a:ea typeface="SimSun" panose="02010600030101010101" pitchFamily="2" charset="-122"/>
              </a:rPr>
              <a:t>Figlio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, D., Rush, M., &amp; Yin, L. (2013). Is It Live or Is It Internet? Experimental Estimates of the Effects of Online Instruction on Student </a:t>
            </a:r>
          </a:p>
          <a:p>
            <a: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ea typeface="SimSun" panose="02010600030101010101" pitchFamily="2" charset="-122"/>
              </a:rPr>
              <a:t>	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Learning.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Journal of Labor Economics, 31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(4), 763-784. doi:10.1086/669930</a:t>
            </a:r>
          </a:p>
          <a:p>
            <a:pPr marL="0" indent="-45720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dirty="0"/>
              <a:t>Gayton, J., &amp; McEwen, B. C. (2007). Effective online instructional and assessment strategies. </a:t>
            </a:r>
            <a:r>
              <a:rPr lang="en-US" sz="1400" i="1" dirty="0"/>
              <a:t>The American Journal of Distance Education,, 	21</a:t>
            </a:r>
            <a:r>
              <a:rPr lang="en-US" sz="1400" dirty="0"/>
              <a:t>(3), 117-132. https://</a:t>
            </a:r>
            <a:r>
              <a:rPr lang="en-US" sz="1400" dirty="0" err="1"/>
              <a:t>doi.org</a:t>
            </a:r>
            <a:r>
              <a:rPr lang="en-US" sz="1400" dirty="0"/>
              <a:t>/10.1080/08923640701341653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400" dirty="0"/>
              <a:t>Marriott, P., &amp; Lau, A. (2008). The use of on-line summative assessment in an undergraduate financial accounting course. </a:t>
            </a:r>
            <a:r>
              <a:rPr lang="en-US" sz="1400" i="1" dirty="0"/>
              <a:t>Journal of Accounting 	Education, 26</a:t>
            </a:r>
            <a:r>
              <a:rPr lang="en-US" sz="1400" dirty="0"/>
              <a:t>(2), 73-90. </a:t>
            </a:r>
            <a:r>
              <a:rPr lang="en-US" sz="1400" dirty="0" err="1"/>
              <a:t>doi:https</a:t>
            </a:r>
            <a:r>
              <a:rPr lang="en-US" sz="1400" dirty="0"/>
              <a:t>://</a:t>
            </a:r>
            <a:r>
              <a:rPr lang="en-US" sz="1400" dirty="0" err="1"/>
              <a:t>doi.org</a:t>
            </a:r>
            <a:r>
              <a:rPr lang="en-US" sz="1400" dirty="0"/>
              <a:t>/10.1016/j.jaccedu.2008.02.001 </a:t>
            </a:r>
          </a:p>
        </p:txBody>
      </p:sp>
    </p:spTree>
    <p:extLst>
      <p:ext uri="{BB962C8B-B14F-4D97-AF65-F5344CB8AC3E}">
        <p14:creationId xmlns:p14="http://schemas.microsoft.com/office/powerpoint/2010/main" val="157810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79E7-33B1-3A3D-2857-5BD4C85B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582A-87C5-DD14-B111-D36EB028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9908"/>
            <a:ext cx="11031415" cy="5472967"/>
          </a:xfrm>
        </p:spPr>
        <p:txBody>
          <a:bodyPr>
            <a:noAutofit/>
          </a:bodyPr>
          <a:lstStyle/>
          <a:p>
            <a:pPr marL="0" marR="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Ni, A. Y. (2013). Comparing the Effectiveness of Classroom and Online Learning: Teaching Research Methods.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Journal of Public Affairs </a:t>
            </a:r>
          </a:p>
          <a:p>
            <a:pPr marL="0" marR="0" indent="-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ea typeface="SimSun" panose="02010600030101010101" pitchFamily="2" charset="-122"/>
              </a:rPr>
              <a:t>	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Education, 19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(2), 199-215. doi:10.1080/15236803.2013.12001730</a:t>
            </a: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Online Learning Consortium (2016). One in four students enrolled in online courses. Retrieved from 	</a:t>
            </a:r>
            <a:r>
              <a:rPr lang="en-US" sz="1400" u="sng" kern="1200" dirty="0">
                <a:solidFill>
                  <a:srgbClr val="5F5F5F"/>
                </a:solidFill>
                <a:effectLst/>
                <a:ea typeface="SimSun" panose="02010600030101010101" pitchFamily="2" charset="-122"/>
                <a:hlinkClick r:id="rId2"/>
              </a:rPr>
              <a:t>https://onlinelearningconsortium.org/news_item/report-one-four-students-enrolled-online-courses/</a:t>
            </a:r>
            <a:endParaRPr lang="en-US" sz="1400" u="sng" kern="1200" dirty="0">
              <a:solidFill>
                <a:srgbClr val="5F5F5F"/>
              </a:solidFill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u="sng" dirty="0">
              <a:solidFill>
                <a:srgbClr val="5F5F5F"/>
              </a:solidFill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/>
              <a:t>Richards, R., Stevens, R., Silver, L., &amp; </a:t>
            </a:r>
            <a:r>
              <a:rPr lang="en-US" sz="1400" dirty="0" err="1"/>
              <a:t>Metts</a:t>
            </a:r>
            <a:r>
              <a:rPr lang="en-US" sz="1400" dirty="0"/>
              <a:t>, S. (2018). Overcoming employer perceptions of online accounting education with knowledge. 	</a:t>
            </a:r>
            <a:r>
              <a:rPr lang="en-US" sz="1400" i="1" dirty="0"/>
              <a:t>Administrative Issues Journal: Education, Practice &amp; Research, 8</a:t>
            </a:r>
            <a:r>
              <a:rPr lang="en-US" sz="1400" dirty="0"/>
              <a:t>(2), 70-80. </a:t>
            </a:r>
            <a:r>
              <a:rPr lang="en-US" sz="1400" dirty="0" err="1"/>
              <a:t>doi</a:t>
            </a:r>
            <a:r>
              <a:rPr lang="en-US" sz="1400" dirty="0"/>
              <a:t>: 10.5929/2019.1.14.5</a:t>
            </a: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 err="1">
                <a:effectLst/>
                <a:ea typeface="SimSun" panose="02010600030101010101" pitchFamily="2" charset="-122"/>
              </a:rPr>
              <a:t>Salimi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, A. Y. (2007). The promise and challenges for distance education in accounting.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Strategic Finance, January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, 19-21. Retrieved from 	</a:t>
            </a:r>
            <a:r>
              <a:rPr lang="en-US" sz="1400" u="sng" kern="1200" dirty="0">
                <a:solidFill>
                  <a:srgbClr val="5F5F5F"/>
                </a:solidFill>
                <a:effectLst/>
                <a:ea typeface="SimSun" panose="02010600030101010101" pitchFamily="2" charset="-122"/>
                <a:hlinkClick r:id="rId3"/>
              </a:rPr>
              <a:t>https://sfmagazine.com/wp-content/uploads/sfarchive/2007/01/ACADEMIC-CORNER-The-promise-and-</a:t>
            </a:r>
            <a:r>
              <a:rPr lang="en-US" sz="1400" u="sng" kern="1200" dirty="0">
                <a:solidFill>
                  <a:srgbClr val="0432FF"/>
                </a:solidFill>
                <a:effectLst/>
                <a:ea typeface="SimSun" panose="02010600030101010101" pitchFamily="2" charset="-122"/>
                <a:hlinkClick r:id="rId3"/>
              </a:rPr>
              <a:t>challenges-for-distance-</a:t>
            </a:r>
            <a:r>
              <a:rPr lang="en-US" sz="1400" kern="1200" dirty="0">
                <a:solidFill>
                  <a:srgbClr val="0432FF"/>
                </a:solidFill>
                <a:effectLst/>
                <a:ea typeface="SimSun" panose="02010600030101010101" pitchFamily="2" charset="-122"/>
              </a:rPr>
              <a:t>	</a:t>
            </a:r>
            <a:r>
              <a:rPr lang="en-US" sz="1400" u="sng" kern="1200" dirty="0">
                <a:solidFill>
                  <a:srgbClr val="0432FF"/>
                </a:solidFill>
                <a:effectLst/>
                <a:ea typeface="SimSun" panose="02010600030101010101" pitchFamily="2" charset="-122"/>
                <a:hlinkClick r:id="rId4"/>
              </a:rPr>
              <a:t>education-in-accounting.pdf</a:t>
            </a:r>
            <a:endParaRPr lang="en-US" sz="1400" u="sng" kern="1200" dirty="0">
              <a:solidFill>
                <a:srgbClr val="0432FF"/>
              </a:solidFill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u="sng" kern="1200" dirty="0">
              <a:solidFill>
                <a:srgbClr val="0432FF"/>
              </a:solidFill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Shanahan, J. (2003). Learn without leaving your desk.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Logistics Management (2002), 42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(7), 59. </a:t>
            </a: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Tabatabaei, M., &amp; Gardiner, A. (2012). Recruiters' perceptions of information systems graduate with traditional and online education.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Journal of 	Information Systems Education, 23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(2), 133-142. Retrieved from </a:t>
            </a:r>
            <a:r>
              <a:rPr lang="en-US" sz="1400" u="sng" kern="1200" dirty="0">
                <a:solidFill>
                  <a:srgbClr val="5F5F5F"/>
                </a:solidFill>
                <a:effectLst/>
                <a:ea typeface="SimSun" panose="02010600030101010101" pitchFamily="2" charset="-122"/>
                <a:hlinkClick r:id="rId5"/>
              </a:rPr>
              <a:t>http://jise.org/Volume23/n2/JISEv23n2p133.pdf</a:t>
            </a:r>
            <a:endParaRPr lang="en-US" sz="1400" u="sng" kern="1200" dirty="0">
              <a:solidFill>
                <a:srgbClr val="5F5F5F"/>
              </a:solidFill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kern="1200" dirty="0">
              <a:effectLst/>
              <a:ea typeface="SimSun" panose="02010600030101010101" pitchFamily="2" charset="-122"/>
            </a:endParaRPr>
          </a:p>
          <a:p>
            <a:pPr marL="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kern="1200" dirty="0">
                <a:effectLst/>
                <a:ea typeface="SimSun" panose="02010600030101010101" pitchFamily="2" charset="-122"/>
              </a:rPr>
              <a:t>Thomas, M. (2011). </a:t>
            </a:r>
            <a:r>
              <a:rPr lang="en-US" sz="1400" i="1" kern="1200" dirty="0">
                <a:effectLst/>
                <a:ea typeface="SimSun" panose="02010600030101010101" pitchFamily="2" charset="-122"/>
              </a:rPr>
              <a:t>Online Learning</a:t>
            </a:r>
            <a:r>
              <a:rPr lang="en-US" sz="1400" kern="1200" dirty="0">
                <a:effectLst/>
                <a:ea typeface="SimSun" panose="02010600030101010101" pitchFamily="2" charset="-122"/>
              </a:rPr>
              <a:t> (Vol. 1-4). London: SAGE Publications Ltd.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97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DDB40F-D878-17B2-7304-805EBC533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15" y="796958"/>
            <a:ext cx="12180085" cy="60610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E4136-60F3-7005-CE9E-76C3856F6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815" y="3635298"/>
            <a:ext cx="4070195" cy="1856679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  <a:latin typeface="Baguet Script" pitchFamily="2" charset="77"/>
                <a:cs typeface="Baguet Script" panose="020F0502020204030204" pitchFamily="34" charset="0"/>
              </a:rPr>
              <a:t>Thank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rgbClr val="002060"/>
                </a:solidFill>
                <a:latin typeface="Baguet Script" pitchFamily="2" charset="77"/>
                <a:cs typeface="Baguet Script" panose="020F0502020204030204" pitchFamily="34" charset="0"/>
              </a:rPr>
              <a:t> you!</a:t>
            </a:r>
          </a:p>
        </p:txBody>
      </p:sp>
    </p:spTree>
    <p:extLst>
      <p:ext uri="{BB962C8B-B14F-4D97-AF65-F5344CB8AC3E}">
        <p14:creationId xmlns:p14="http://schemas.microsoft.com/office/powerpoint/2010/main" val="402175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-221" y="0"/>
            <a:ext cx="12192000" cy="1210171"/>
          </a:xfrm>
          <a:prstGeom prst="rect">
            <a:avLst/>
          </a:prstGeom>
          <a:solidFill>
            <a:srgbClr val="941100"/>
          </a:solidFill>
          <a:ln>
            <a:noFill/>
          </a:ln>
        </p:spPr>
        <p:txBody>
          <a:bodyPr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205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Learning Teaching Tips and Best Practices </a:t>
            </a:r>
          </a:p>
          <a:p>
            <a:pPr algn="ctr" defTabSz="1045188"/>
            <a:r>
              <a:rPr lang="en-US" sz="1139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Veronica Paz </a:t>
            </a:r>
            <a:r>
              <a:rPr lang="en-US" sz="1139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139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Samantha Dzielski</a:t>
            </a:r>
          </a:p>
          <a:p>
            <a:pPr algn="ctr" defTabSz="1045188"/>
            <a:r>
              <a:rPr lang="en-US" sz="1139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University of Pennsylvania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0" y="1300427"/>
            <a:ext cx="2370226" cy="2173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1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2455333" y="1300427"/>
            <a:ext cx="2370226" cy="2173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1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Administration</a:t>
            </a: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4910667" y="1300427"/>
            <a:ext cx="2370226" cy="2173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1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auto">
          <a:xfrm>
            <a:off x="7366000" y="1300427"/>
            <a:ext cx="2370226" cy="2173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1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9822215" y="1300427"/>
            <a:ext cx="2369785" cy="21739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lIns="32083" tIns="16042" rIns="32083" bIns="16042" anchor="ctr"/>
          <a:lstStyle>
            <a:defPPr>
              <a:defRPr kern="1200" smtId="4294967295"/>
            </a:defPPr>
          </a:lstStyle>
          <a:p>
            <a:pPr algn="ctr" defTabSz="1045188"/>
            <a:r>
              <a:rPr lang="en-US" sz="127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2057" name="Text Box 32"/>
          <p:cNvSpPr txBox="1">
            <a:spLocks noChangeArrowheads="1"/>
          </p:cNvSpPr>
          <p:nvPr/>
        </p:nvSpPr>
        <p:spPr bwMode="auto">
          <a:xfrm>
            <a:off x="84667" y="1614840"/>
            <a:ext cx="2214557" cy="80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083" tIns="16042" rIns="32083" bIns="16042" anchor="t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Online courses are rapidly growing, and distance learning was forced upon us due to COVID-19. The authors present a structure and framework for online or Distance Education accounting course delivery.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Advantages and Disadvantages to Distance Learning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cs typeface="Arial"/>
              </a:rPr>
              <a:t>Participate any time from anywhere</a:t>
            </a: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Asynchronous written communication</a:t>
            </a: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cs typeface="Arial"/>
              </a:rPr>
              <a:t>Video lectures (</a:t>
            </a:r>
            <a:r>
              <a:rPr lang="en-US" sz="667" dirty="0">
                <a:cs typeface="Arial"/>
              </a:rPr>
              <a:t>Bettinger, Fox, Loeb, &amp; Taylor, 2017)</a:t>
            </a:r>
            <a:endParaRPr lang="en-US" sz="889" dirty="0">
              <a:cs typeface="Arial"/>
            </a:endParaRP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Greater time flexibility </a:t>
            </a: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Reduced costs</a:t>
            </a:r>
          </a:p>
          <a:p>
            <a:pPr marL="158763" indent="-158763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cs typeface="Arial"/>
              </a:rPr>
              <a:t>Better fit for students' lifestyle </a:t>
            </a:r>
            <a:r>
              <a:rPr lang="en-US" sz="667" dirty="0">
                <a:cs typeface="Arial"/>
              </a:rPr>
              <a:t>(Salimi, 2007; Shanahan, 2003)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Disadvantages 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dirty="0">
                <a:cs typeface="Arial"/>
              </a:rPr>
              <a:t>Top 3 concerns </a:t>
            </a:r>
            <a:r>
              <a:rPr lang="en-US" sz="667" dirty="0">
                <a:cs typeface="Arial"/>
              </a:rPr>
              <a:t>(Richards, Stevens, Silver &amp; Metts 2018)</a:t>
            </a:r>
          </a:p>
          <a:p>
            <a:pPr marL="206392" indent="-206392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206392" indent="-206392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cs typeface="Arial"/>
              </a:rPr>
              <a:t>Opportunities, Live interaction</a:t>
            </a:r>
          </a:p>
          <a:p>
            <a:pPr marL="206392" indent="-206392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Effective Course Design 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Text Box 37"/>
          <p:cNvSpPr txBox="1">
            <a:spLocks noChangeArrowheads="1"/>
          </p:cNvSpPr>
          <p:nvPr/>
        </p:nvSpPr>
        <p:spPr bwMode="auto">
          <a:xfrm>
            <a:off x="5007961" y="2441667"/>
            <a:ext cx="2314222" cy="31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2083" tIns="16042" rIns="32083" bIns="16042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D906C-D46D-8E41-BEC2-20F4D7F32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" y="81737"/>
            <a:ext cx="522111" cy="667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5BBB6E-262D-F344-99A1-A0C5A4C77790}"/>
              </a:ext>
            </a:extLst>
          </p:cNvPr>
          <p:cNvSpPr txBox="1"/>
          <p:nvPr/>
        </p:nvSpPr>
        <p:spPr>
          <a:xfrm>
            <a:off x="58825" y="786694"/>
            <a:ext cx="522111" cy="2290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www.drvpaz.com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F48598-844B-A347-8AC3-420370358B64}"/>
              </a:ext>
            </a:extLst>
          </p:cNvPr>
          <p:cNvSpPr/>
          <p:nvPr/>
        </p:nvSpPr>
        <p:spPr>
          <a:xfrm>
            <a:off x="2603500" y="4894074"/>
            <a:ext cx="1691569" cy="30948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421A7-3B1B-324B-A283-494A966DE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" y="92566"/>
            <a:ext cx="646009" cy="646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A9BF9E-369F-544C-A405-76BD4ADA549D}"/>
              </a:ext>
            </a:extLst>
          </p:cNvPr>
          <p:cNvSpPr txBox="1"/>
          <p:nvPr/>
        </p:nvSpPr>
        <p:spPr>
          <a:xfrm>
            <a:off x="605613" y="1080140"/>
            <a:ext cx="67518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ORCID QR Code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C3D5EC0D-C50D-7548-B3AC-5FD52426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514" y="1517827"/>
            <a:ext cx="2307167" cy="845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083" tIns="16042" rIns="32083" bIns="16042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Course Administration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Start with a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Plan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8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page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students see is home or landing page and it is an inviting place to be. Post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video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1-2 minutes showing your students how to get to the home page and welcoming them.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and make changes to this course throughout the semester not the live course.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Try to keep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materials in the LMS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for efficiency. 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Start Here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Should be a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and first module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notifying the students as to what they should do first </a:t>
            </a:r>
          </a:p>
          <a:p>
            <a:pPr eaLnBrk="1" hangingPunct="1">
              <a:spcBef>
                <a:spcPct val="50000"/>
              </a:spcBef>
            </a:pPr>
            <a:endParaRPr lang="en-US" sz="88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889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Begin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course page directing student to critical information before starting the first module. Could include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 skills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List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to succeed in this course.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</a:p>
          <a:p>
            <a:pPr marL="127010" indent="-12701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syllabus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27010" indent="-12701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reviewing the syllabus, and </a:t>
            </a:r>
          </a:p>
          <a:p>
            <a:pPr marL="127010" indent="-12701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 syllabus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All of this is a prerequisite to open other learning modules. 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2">
            <a:extLst>
              <a:ext uri="{FF2B5EF4-FFF2-40B4-BE49-F238E27FC236}">
                <a16:creationId xmlns:a16="http://schemas.microsoft.com/office/drawing/2014/main" id="{04E70DC6-03C7-914F-AF62-7BDE2F76A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961" y="1614840"/>
            <a:ext cx="1970596" cy="74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083" tIns="16042" rIns="32083" bIns="16042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Communication is a crucial part of any course irrespective of modality.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Instructors should be minimally active in the discussions.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frequently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(Dennen et al., 2007, Gayton &amp; McEwen, 2007)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the syllabus and FAQ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to students before the stat date of class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Instructor Presence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Provide guidance in a discussion activity, answer student questions and provide formal assessment feedback (Arghode, Brieger, &amp; McLean 2017).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announcements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, including module summaries, reminders for upcoming assignments and clarification on learning activities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Discussion Forums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Provide a discussion forum specifically for general student questions.  Encourage students to answer other students’ questions for collaborative learning. 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754B5665-5871-BE4D-A4E2-CBE2F53A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168" y="1608082"/>
            <a:ext cx="2266317" cy="618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083" tIns="16042" rIns="32083" bIns="16042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Online courses should be separated into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modules of units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Start the module with an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of the module,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stories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, use </a:t>
            </a:r>
            <a:r>
              <a:rPr lang="en-US" sz="88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infographics 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and tell a story around a visualization.  </a:t>
            </a:r>
          </a:p>
          <a:p>
            <a:pPr eaLnBrk="1" hangingPunct="1">
              <a:spcBef>
                <a:spcPct val="50000"/>
              </a:spcBef>
            </a:pPr>
            <a:endParaRPr lang="en-US" sz="88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Provide access to PowerPoints and other supplemental learning resources.  Consider using video lectures to increase student engagement. Keep the student’s attention in a 3–5-minute video.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Utilize virtual teams, games, case studies. </a:t>
            </a:r>
          </a:p>
          <a:p>
            <a:pPr eaLnBrk="1" hangingPunct="1">
              <a:spcBef>
                <a:spcPct val="50000"/>
              </a:spcBef>
            </a:pPr>
            <a:endParaRPr lang="en-US" sz="88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Interactive Exercises </a:t>
            </a:r>
          </a:p>
          <a:p>
            <a:pPr eaLnBrk="1" hangingPunct="1">
              <a:spcBef>
                <a:spcPct val="50000"/>
              </a:spcBef>
            </a:pPr>
            <a:r>
              <a:rPr lang="en-US" sz="722" dirty="0"/>
              <a:t>Doodly (</a:t>
            </a:r>
            <a:r>
              <a:rPr lang="en-US" sz="722" u="sng" dirty="0">
                <a:hlinkClick r:id="rId4"/>
              </a:rPr>
              <a:t>https://www.doodly.com/</a:t>
            </a:r>
            <a:r>
              <a:rPr lang="en-US" sz="722" dirty="0"/>
              <a:t> ), a whiteboard animation software, Toonly (</a:t>
            </a:r>
            <a:r>
              <a:rPr lang="en-US" sz="722" u="sng" dirty="0">
                <a:hlinkClick r:id="rId5"/>
              </a:rPr>
              <a:t>https://www.toonly.com/</a:t>
            </a:r>
            <a:r>
              <a:rPr lang="en-US" sz="889" dirty="0"/>
              <a:t> )</a:t>
            </a:r>
            <a:endParaRPr lang="en-US" sz="88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4090B543-88EC-DF41-B5E6-40D077CC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144" y="1593505"/>
            <a:ext cx="2124284" cy="818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2083" tIns="16042" rIns="32083" bIns="16042">
            <a:spAutoFit/>
          </a:bodyPr>
          <a:lstStyle>
            <a:defPPr>
              <a:defRPr kern="1200" smtId="4294967295"/>
            </a:defPPr>
            <a:lvl1pPr defTabSz="3762375" eaLnBrk="0" hangingPunct="0">
              <a:defRPr sz="2600">
                <a:solidFill>
                  <a:schemeClr val="tx1"/>
                </a:solidFill>
                <a:latin typeface="Arial"/>
              </a:defRPr>
            </a:lvl1pPr>
            <a:lvl2pPr marL="742950" indent="-28575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2pPr>
            <a:lvl3pPr marL="11430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3pPr>
            <a:lvl4pPr marL="16002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4pPr>
            <a:lvl5pPr marL="2057400" indent="-228600" defTabSz="3762375" eaLnBrk="0" hangingPunct="0">
              <a:defRPr sz="2600">
                <a:solidFill>
                  <a:schemeClr val="tx1"/>
                </a:solidFill>
                <a:latin typeface="Arial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Assessments are prevalent in all courses.  Marriott and Lau (2008) report how technology has been used to improve student learning. </a:t>
            </a:r>
          </a:p>
          <a:p>
            <a:pPr eaLnBrk="1" hangingPunct="1">
              <a:spcBef>
                <a:spcPct val="50000"/>
              </a:spcBef>
            </a:pPr>
            <a:endParaRPr lang="en-US" sz="88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Use the LMS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creation of drop boxes for all assessments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. Current Event assignments can pique  students' interest.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Keep assignments </a:t>
            </a:r>
            <a:r>
              <a:rPr lang="en-US" sz="88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on the same day</a:t>
            </a: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 for consistency.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Use rubrics.  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Be sure to provide  detailed feedback and return assessment with the week, preferably three days from submissions.  </a:t>
            </a:r>
          </a:p>
          <a:p>
            <a:pPr eaLnBrk="1" hangingPunct="1">
              <a:spcBef>
                <a:spcPct val="50000"/>
              </a:spcBef>
            </a:pPr>
            <a:r>
              <a:rPr lang="en-US" sz="889" dirty="0">
                <a:latin typeface="Arial" panose="020B0604020202020204" pitchFamily="34" charset="0"/>
                <a:cs typeface="Arial" panose="020B0604020202020204" pitchFamily="34" charset="0"/>
              </a:rPr>
              <a:t>Communicate to students in advance when assignment and exams will be graded and returned. 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22" b="1" dirty="0">
                <a:latin typeface="Arial" panose="020B0604020202020204" pitchFamily="34" charset="0"/>
                <a:cs typeface="Arial" panose="020B0604020202020204" pitchFamily="34" charset="0"/>
              </a:rPr>
              <a:t>References: See attached. </a:t>
            </a: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006C5E1D-7DDF-D545-80AB-F12BF62C29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1" y="5664483"/>
            <a:ext cx="1765373" cy="997339"/>
          </a:xfrm>
          <a:prstGeom prst="rect">
            <a:avLst/>
          </a:prstGeom>
        </p:spPr>
      </p:pic>
      <p:pic>
        <p:nvPicPr>
          <p:cNvPr id="15" name="Picture 14" descr="A picture containing text, electronics, screenshot, computer&#10;&#10;Description automatically generated">
            <a:extLst>
              <a:ext uri="{FF2B5EF4-FFF2-40B4-BE49-F238E27FC236}">
                <a16:creationId xmlns:a16="http://schemas.microsoft.com/office/drawing/2014/main" id="{1C3F7601-3AD6-7F42-97A8-C25148263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17" y="4656633"/>
            <a:ext cx="1964972" cy="1090083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5BFA7E34-675A-D646-B0FB-6F36B0363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68" y="3567339"/>
            <a:ext cx="1218635" cy="1481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DF1762-B436-8F49-A05F-F00E8CDB8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9390" y="52210"/>
            <a:ext cx="647301" cy="6460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9C3B102-F70C-734E-A4D5-58E11CED32AD}"/>
              </a:ext>
            </a:extLst>
          </p:cNvPr>
          <p:cNvSpPr txBox="1"/>
          <p:nvPr/>
        </p:nvSpPr>
        <p:spPr>
          <a:xfrm>
            <a:off x="10769390" y="1080140"/>
            <a:ext cx="67518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ORCID QR Code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3C9D5F7-E185-2DA6-B8D2-27BE7E9BD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27547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40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72AE7-BBB4-B40B-145A-34A53187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BAF27-9ADA-8556-7CEA-F4DBFE60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1700"/>
              <a:t>1 out of 3 students enrolls in at least one course online during their college career.  </a:t>
            </a:r>
          </a:p>
          <a:p>
            <a:pPr lvl="1"/>
            <a:r>
              <a:rPr lang="en-US" sz="1700"/>
              <a:t>This has increased threefold over the past decade (Allen &amp; Seaman, 2013)</a:t>
            </a:r>
          </a:p>
          <a:p>
            <a:pPr lvl="1"/>
            <a:r>
              <a:rPr lang="en-US" sz="1700"/>
              <a:t>5.8 million students took at least 1 online course in 2016 (Online Learning Consortium, 2016)</a:t>
            </a:r>
          </a:p>
          <a:p>
            <a:r>
              <a:rPr lang="en-US" sz="1700"/>
              <a:t>Universities with 15,000 students or more offer some form of online instruction (Figlio, Rush &amp; Yin, 2013)</a:t>
            </a:r>
          </a:p>
          <a:p>
            <a:r>
              <a:rPr lang="en-US" sz="1700"/>
              <a:t>National online enrollment rates are increasing more rapidly than face-to-face courses (Ni, 2013).</a:t>
            </a:r>
          </a:p>
          <a:p>
            <a:r>
              <a:rPr lang="en-US" sz="1700"/>
              <a:t>Traditional classrooms are declining while online learning is growing (Tabatabaei &amp; Gardiner, 2012).</a:t>
            </a:r>
          </a:p>
          <a:p>
            <a:r>
              <a:rPr lang="en-US" sz="1700"/>
              <a:t>Increased demand for and access to online education in the US (Allen &amp; Seaman, 2013).</a:t>
            </a:r>
          </a:p>
          <a:p>
            <a:r>
              <a:rPr lang="en-US" sz="1700"/>
              <a:t>The internet has provided a platform for standardized delivery of online courses; improved strategic importance, popularity, perceived quality of online learning (Thomas, 2011)</a:t>
            </a:r>
          </a:p>
        </p:txBody>
      </p:sp>
    </p:spTree>
    <p:extLst>
      <p:ext uri="{BB962C8B-B14F-4D97-AF65-F5344CB8AC3E}">
        <p14:creationId xmlns:p14="http://schemas.microsoft.com/office/powerpoint/2010/main" val="91137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82192-C297-F80B-ABC3-60870E15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Distance Learning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4014-25B7-736A-D635-2F8D07CD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203875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Different role for the professor</a:t>
            </a:r>
          </a:p>
          <a:p>
            <a:pPr lvl="1"/>
            <a:r>
              <a:rPr lang="en-US" sz="1800" dirty="0"/>
              <a:t>Standardized inputs (traditionally vary between professor)</a:t>
            </a:r>
          </a:p>
          <a:p>
            <a:pPr lvl="1"/>
            <a:r>
              <a:rPr lang="en-US" sz="1800" dirty="0"/>
              <a:t>Lectures are recorded video (</a:t>
            </a:r>
            <a:r>
              <a:rPr lang="en-US" sz="1800" dirty="0" err="1"/>
              <a:t>Bettinger</a:t>
            </a:r>
            <a:r>
              <a:rPr lang="en-US" sz="1800" dirty="0"/>
              <a:t>, Fox, Loeb, &amp; Taylor, 2017)</a:t>
            </a:r>
          </a:p>
          <a:p>
            <a:pPr lvl="1"/>
            <a:endParaRPr lang="en-US" sz="1800" dirty="0"/>
          </a:p>
          <a:p>
            <a:r>
              <a:rPr lang="en-US" sz="1800" dirty="0"/>
              <a:t>Different constraints and expectations of academic interactions</a:t>
            </a:r>
          </a:p>
          <a:p>
            <a:pPr lvl="1"/>
            <a:r>
              <a:rPr lang="en-US" sz="1800" dirty="0"/>
              <a:t>Interactions are typically through asynchronous written communication</a:t>
            </a:r>
          </a:p>
          <a:p>
            <a:pPr lvl="1"/>
            <a:endParaRPr lang="en-US" sz="1800" dirty="0"/>
          </a:p>
          <a:p>
            <a:r>
              <a:rPr lang="en-US" sz="1800" dirty="0"/>
              <a:t>Time flexibility (</a:t>
            </a:r>
            <a:r>
              <a:rPr lang="en-US" sz="1800" dirty="0" err="1"/>
              <a:t>Salimi</a:t>
            </a:r>
            <a:r>
              <a:rPr lang="en-US" sz="1800" dirty="0"/>
              <a:t>, 2007; Shanahan, 2003)</a:t>
            </a:r>
          </a:p>
          <a:p>
            <a:pPr lvl="1"/>
            <a:r>
              <a:rPr lang="en-US" sz="1800" dirty="0"/>
              <a:t>Students can participate anytime, from any place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Can better fit a student’s lifestyle (</a:t>
            </a:r>
            <a:r>
              <a:rPr lang="en-US" sz="1800" dirty="0" err="1"/>
              <a:t>Salimi</a:t>
            </a:r>
            <a:r>
              <a:rPr lang="en-US" sz="1800" dirty="0"/>
              <a:t>, 2007; Shanahan, 2003)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Reduced cost (</a:t>
            </a:r>
            <a:r>
              <a:rPr lang="en-US" sz="1800" dirty="0" err="1"/>
              <a:t>Salimi</a:t>
            </a:r>
            <a:r>
              <a:rPr lang="en-US" sz="1800" dirty="0"/>
              <a:t>, 2007; Shanahan, 2003)</a:t>
            </a:r>
          </a:p>
        </p:txBody>
      </p:sp>
    </p:spTree>
    <p:extLst>
      <p:ext uri="{BB962C8B-B14F-4D97-AF65-F5344CB8AC3E}">
        <p14:creationId xmlns:p14="http://schemas.microsoft.com/office/powerpoint/2010/main" val="306783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2192-C297-F80B-ABC3-60870E15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337" y="131521"/>
            <a:ext cx="10515600" cy="1325563"/>
          </a:xfrm>
        </p:spPr>
        <p:txBody>
          <a:bodyPr/>
          <a:lstStyle/>
          <a:p>
            <a:r>
              <a:rPr lang="en-US" b="1" dirty="0"/>
              <a:t>Benefits of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4014-25B7-736A-D635-2F8D07CD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5190"/>
            <a:ext cx="10515600" cy="2706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student (</a:t>
            </a:r>
            <a:r>
              <a:rPr lang="en-US" dirty="0" err="1"/>
              <a:t>Salimi</a:t>
            </a:r>
            <a:r>
              <a:rPr lang="en-US" dirty="0"/>
              <a:t>, 2007; Shanahan, 2003):</a:t>
            </a:r>
          </a:p>
          <a:p>
            <a:r>
              <a:rPr lang="en-US" dirty="0"/>
              <a:t>Flexible schedule</a:t>
            </a:r>
          </a:p>
          <a:p>
            <a:r>
              <a:rPr lang="en-US" dirty="0"/>
              <a:t>Reduced cost savings</a:t>
            </a:r>
          </a:p>
          <a:p>
            <a:r>
              <a:rPr lang="en-US" dirty="0"/>
              <a:t>Personal and professional life balance</a:t>
            </a:r>
          </a:p>
          <a:p>
            <a:r>
              <a:rPr lang="en-US" dirty="0"/>
              <a:t>Greater time management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A4F53-72BD-AEC2-661D-962171FF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4575" y="3429000"/>
            <a:ext cx="4165315" cy="41653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C61F8-18DA-08AD-A1C2-81A67C02A579}"/>
              </a:ext>
            </a:extLst>
          </p:cNvPr>
          <p:cNvSpPr txBox="1"/>
          <p:nvPr/>
        </p:nvSpPr>
        <p:spPr>
          <a:xfrm>
            <a:off x="3659312" y="1555310"/>
            <a:ext cx="736057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/>
              <a:t>For the professor (Dumont &amp; </a:t>
            </a:r>
            <a:r>
              <a:rPr lang="en-US" sz="2800" dirty="0" err="1"/>
              <a:t>Raggo</a:t>
            </a:r>
            <a:r>
              <a:rPr lang="en-US" sz="2800" dirty="0"/>
              <a:t>, 2018):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 remote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Flexible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Innovating with course design and delivery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3B6C9C-F45B-4C86-B630-A9B842B52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348" y="853610"/>
            <a:ext cx="2952964" cy="29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17123-05E2-1CD6-08B7-5C4E7E51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Distance Learning – Top 3 Concerns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(Richards, Stevens, Silver, &amp; </a:t>
            </a:r>
            <a:r>
              <a:rPr lang="en-US" sz="2800" dirty="0" err="1">
                <a:solidFill>
                  <a:srgbClr val="FFFFFF"/>
                </a:solidFill>
              </a:rPr>
              <a:t>Metts</a:t>
            </a:r>
            <a:r>
              <a:rPr lang="en-US" sz="2800" dirty="0">
                <a:solidFill>
                  <a:srgbClr val="FFFFFF"/>
                </a:solidFill>
              </a:rPr>
              <a:t>, 2018)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5176249-956B-DDF5-6653-601AE3B0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1. integrity of online courses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2. opportunities for live interaction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EFFFF"/>
                </a:solidFill>
              </a:rPr>
              <a:t>3. design of effective courses </a:t>
            </a:r>
            <a:r>
              <a:rPr lang="en-US" i="1" dirty="0">
                <a:solidFill>
                  <a:srgbClr val="FEFFFF"/>
                </a:solidFill>
              </a:rPr>
              <a:t>(most professors lack the knowledge to design effective courses)</a:t>
            </a:r>
          </a:p>
        </p:txBody>
      </p:sp>
    </p:spTree>
    <p:extLst>
      <p:ext uri="{BB962C8B-B14F-4D97-AF65-F5344CB8AC3E}">
        <p14:creationId xmlns:p14="http://schemas.microsoft.com/office/powerpoint/2010/main" val="349675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44169EBB-F54F-B3B5-B7A3-6238B82A3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74828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17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7CD2E-3C7C-FC6D-45D6-6F4D8A60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Course Administration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D3713F-86D6-F035-DFBC-07C7A70EA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9815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05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1986</Words>
  <Application>Microsoft Macintosh PowerPoint</Application>
  <PresentationFormat>Widescreen</PresentationFormat>
  <Paragraphs>307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Baguet Script</vt:lpstr>
      <vt:lpstr>Calibri</vt:lpstr>
      <vt:lpstr>Calibri Light</vt:lpstr>
      <vt:lpstr>Office Theme</vt:lpstr>
      <vt:lpstr>Best Practices, Tips, and Tricks for Accounting Courses in a Distance Learning Modality</vt:lpstr>
      <vt:lpstr>PowerPoint Presentation</vt:lpstr>
      <vt:lpstr>PowerPoint Presentation</vt:lpstr>
      <vt:lpstr>Background</vt:lpstr>
      <vt:lpstr>Distance Learning Advantages</vt:lpstr>
      <vt:lpstr>Benefits of Online Courses</vt:lpstr>
      <vt:lpstr>Distance Learning – Top 3 Concerns  (Richards, Stevens, Silver, &amp; Metts, 2018)</vt:lpstr>
      <vt:lpstr>PowerPoint Presentation</vt:lpstr>
      <vt:lpstr>Course Administration</vt:lpstr>
      <vt:lpstr>Start Here</vt:lpstr>
      <vt:lpstr>Communication</vt:lpstr>
      <vt:lpstr>Discussion Forums</vt:lpstr>
      <vt:lpstr>Modules</vt:lpstr>
      <vt:lpstr>Assessments</vt:lpstr>
      <vt:lpstr>Grading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Practices, Tips, and Tricks for Accounting Courses in a Distance Learning Modality</dc:title>
  <dc:creator>Veronica Paz</dc:creator>
  <cp:lastModifiedBy>Veronica Paz</cp:lastModifiedBy>
  <cp:revision>3</cp:revision>
  <dcterms:created xsi:type="dcterms:W3CDTF">2022-10-20T23:49:59Z</dcterms:created>
  <dcterms:modified xsi:type="dcterms:W3CDTF">2022-10-21T15:46:13Z</dcterms:modified>
</cp:coreProperties>
</file>