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8" autoAdjust="0"/>
    <p:restoredTop sz="94660"/>
  </p:normalViewPr>
  <p:slideViewPr>
    <p:cSldViewPr snapToGrid="0">
      <p:cViewPr varScale="1">
        <p:scale>
          <a:sx n="115" d="100"/>
          <a:sy n="115" d="100"/>
        </p:scale>
        <p:origin x="44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AD1D572E-51A6-4DB8-A4EE-C1434C6CB34C}" type="datetimeFigureOut">
              <a:rPr lang="en-US" smtClean="0"/>
              <a:t>10/20/22</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498CAC7A-4705-4B11-A579-92ECBF0AA20F}" type="slidenum">
              <a:rPr lang="en-US" smtClean="0"/>
              <a:t>‹#›</a:t>
            </a:fld>
            <a:endParaRPr lang="en-US"/>
          </a:p>
        </p:txBody>
      </p:sp>
    </p:spTree>
    <p:extLst>
      <p:ext uri="{BB962C8B-B14F-4D97-AF65-F5344CB8AC3E}">
        <p14:creationId xmlns:p14="http://schemas.microsoft.com/office/powerpoint/2010/main" val="419690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D572E-51A6-4DB8-A4EE-C1434C6CB34C}" type="datetimeFigureOut">
              <a:rPr lang="en-US" smtClean="0"/>
              <a:t>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CAC7A-4705-4B11-A579-92ECBF0AA20F}" type="slidenum">
              <a:rPr lang="en-US" smtClean="0"/>
              <a:t>‹#›</a:t>
            </a:fld>
            <a:endParaRPr lang="en-US"/>
          </a:p>
        </p:txBody>
      </p:sp>
    </p:spTree>
    <p:extLst>
      <p:ext uri="{BB962C8B-B14F-4D97-AF65-F5344CB8AC3E}">
        <p14:creationId xmlns:p14="http://schemas.microsoft.com/office/powerpoint/2010/main" val="1497626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D572E-51A6-4DB8-A4EE-C1434C6CB34C}" type="datetimeFigureOut">
              <a:rPr lang="en-US" smtClean="0"/>
              <a:t>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CAC7A-4705-4B11-A579-92ECBF0AA20F}" type="slidenum">
              <a:rPr lang="en-US" smtClean="0"/>
              <a:t>‹#›</a:t>
            </a:fld>
            <a:endParaRPr lang="en-US"/>
          </a:p>
        </p:txBody>
      </p:sp>
    </p:spTree>
    <p:extLst>
      <p:ext uri="{BB962C8B-B14F-4D97-AF65-F5344CB8AC3E}">
        <p14:creationId xmlns:p14="http://schemas.microsoft.com/office/powerpoint/2010/main" val="3115924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D572E-51A6-4DB8-A4EE-C1434C6CB34C}" type="datetimeFigureOut">
              <a:rPr lang="en-US" smtClean="0"/>
              <a:t>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CAC7A-4705-4B11-A579-92ECBF0AA20F}" type="slidenum">
              <a:rPr lang="en-US" smtClean="0"/>
              <a:t>‹#›</a:t>
            </a:fld>
            <a:endParaRPr lang="en-US"/>
          </a:p>
        </p:txBody>
      </p:sp>
    </p:spTree>
    <p:extLst>
      <p:ext uri="{BB962C8B-B14F-4D97-AF65-F5344CB8AC3E}">
        <p14:creationId xmlns:p14="http://schemas.microsoft.com/office/powerpoint/2010/main" val="4256122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1D572E-51A6-4DB8-A4EE-C1434C6CB34C}" type="datetimeFigureOut">
              <a:rPr lang="en-US" smtClean="0"/>
              <a:t>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CAC7A-4705-4B11-A579-92ECBF0AA20F}" type="slidenum">
              <a:rPr lang="en-US" smtClean="0"/>
              <a:t>‹#›</a:t>
            </a:fld>
            <a:endParaRPr lang="en-US"/>
          </a:p>
        </p:txBody>
      </p:sp>
    </p:spTree>
    <p:extLst>
      <p:ext uri="{BB962C8B-B14F-4D97-AF65-F5344CB8AC3E}">
        <p14:creationId xmlns:p14="http://schemas.microsoft.com/office/powerpoint/2010/main" val="9347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1D572E-51A6-4DB8-A4EE-C1434C6CB34C}" type="datetimeFigureOut">
              <a:rPr lang="en-US" smtClean="0"/>
              <a:t>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CAC7A-4705-4B11-A579-92ECBF0AA20F}" type="slidenum">
              <a:rPr lang="en-US" smtClean="0"/>
              <a:t>‹#›</a:t>
            </a:fld>
            <a:endParaRPr lang="en-US"/>
          </a:p>
        </p:txBody>
      </p:sp>
    </p:spTree>
    <p:extLst>
      <p:ext uri="{BB962C8B-B14F-4D97-AF65-F5344CB8AC3E}">
        <p14:creationId xmlns:p14="http://schemas.microsoft.com/office/powerpoint/2010/main" val="427700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1D572E-51A6-4DB8-A4EE-C1434C6CB34C}" type="datetimeFigureOut">
              <a:rPr lang="en-US" smtClean="0"/>
              <a:t>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8CAC7A-4705-4B11-A579-92ECBF0AA20F}" type="slidenum">
              <a:rPr lang="en-US" smtClean="0"/>
              <a:t>‹#›</a:t>
            </a:fld>
            <a:endParaRPr lang="en-US"/>
          </a:p>
        </p:txBody>
      </p:sp>
    </p:spTree>
    <p:extLst>
      <p:ext uri="{BB962C8B-B14F-4D97-AF65-F5344CB8AC3E}">
        <p14:creationId xmlns:p14="http://schemas.microsoft.com/office/powerpoint/2010/main" val="1613715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D1D572E-51A6-4DB8-A4EE-C1434C6CB34C}" type="datetimeFigureOut">
              <a:rPr lang="en-US" smtClean="0"/>
              <a:t>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8CAC7A-4705-4B11-A579-92ECBF0AA20F}" type="slidenum">
              <a:rPr lang="en-US" smtClean="0"/>
              <a:t>‹#›</a:t>
            </a:fld>
            <a:endParaRPr lang="en-US"/>
          </a:p>
        </p:txBody>
      </p:sp>
    </p:spTree>
    <p:extLst>
      <p:ext uri="{BB962C8B-B14F-4D97-AF65-F5344CB8AC3E}">
        <p14:creationId xmlns:p14="http://schemas.microsoft.com/office/powerpoint/2010/main" val="1093840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1D572E-51A6-4DB8-A4EE-C1434C6CB34C}" type="datetimeFigureOut">
              <a:rPr lang="en-US" smtClean="0"/>
              <a:t>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8CAC7A-4705-4B11-A579-92ECBF0AA20F}" type="slidenum">
              <a:rPr lang="en-US" smtClean="0"/>
              <a:t>‹#›</a:t>
            </a:fld>
            <a:endParaRPr lang="en-US"/>
          </a:p>
        </p:txBody>
      </p:sp>
    </p:spTree>
    <p:extLst>
      <p:ext uri="{BB962C8B-B14F-4D97-AF65-F5344CB8AC3E}">
        <p14:creationId xmlns:p14="http://schemas.microsoft.com/office/powerpoint/2010/main" val="265236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AD1D572E-51A6-4DB8-A4EE-C1434C6CB34C}" type="datetimeFigureOut">
              <a:rPr lang="en-US" smtClean="0"/>
              <a:t>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98CAC7A-4705-4B11-A579-92ECBF0AA20F}" type="slidenum">
              <a:rPr lang="en-US" smtClean="0"/>
              <a:t>‹#›</a:t>
            </a:fld>
            <a:endParaRPr lang="en-US"/>
          </a:p>
        </p:txBody>
      </p:sp>
    </p:spTree>
    <p:extLst>
      <p:ext uri="{BB962C8B-B14F-4D97-AF65-F5344CB8AC3E}">
        <p14:creationId xmlns:p14="http://schemas.microsoft.com/office/powerpoint/2010/main" val="10110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AD1D572E-51A6-4DB8-A4EE-C1434C6CB34C}" type="datetimeFigureOut">
              <a:rPr lang="en-US" smtClean="0"/>
              <a:t>10/20/22</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498CAC7A-4705-4B11-A579-92ECBF0AA20F}" type="slidenum">
              <a:rPr lang="en-US" smtClean="0"/>
              <a:t>‹#›</a:t>
            </a:fld>
            <a:endParaRPr lang="en-US"/>
          </a:p>
        </p:txBody>
      </p:sp>
    </p:spTree>
    <p:extLst>
      <p:ext uri="{BB962C8B-B14F-4D97-AF65-F5344CB8AC3E}">
        <p14:creationId xmlns:p14="http://schemas.microsoft.com/office/powerpoint/2010/main" val="277329415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AD1D572E-51A6-4DB8-A4EE-C1434C6CB34C}" type="datetimeFigureOut">
              <a:rPr lang="en-US" smtClean="0"/>
              <a:t>10/20/22</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498CAC7A-4705-4B11-A579-92ECBF0AA20F}" type="slidenum">
              <a:rPr lang="en-US" smtClean="0"/>
              <a:t>‹#›</a:t>
            </a:fld>
            <a:endParaRPr lang="en-US"/>
          </a:p>
        </p:txBody>
      </p:sp>
    </p:spTree>
    <p:extLst>
      <p:ext uri="{BB962C8B-B14F-4D97-AF65-F5344CB8AC3E}">
        <p14:creationId xmlns:p14="http://schemas.microsoft.com/office/powerpoint/2010/main" val="251187316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scherlund.blogspot.com/2019/04/10-highest-paying-college-degrees-for.html"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human.libretexts.org/Courses/City_College_of_San_Francisco/Writing%2C_Reading%2C_and_College_Success%3A_A_First-Year_Composition_Course_for_All_Learners_(Kashyap_and_Dyquisto)/01%3A_Writing_and_College_Success/1.02%3A_Becoming_a_Successful_College_Student" TargetMode="External"/><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fpf.org/2016/05/11/student-privacy-goes-college/"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info.flip.com/"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0EBAE0B-DD72-4094-8934-3B46A9142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1AF8A497-1372-712C-BC16-E29E20BE29E5}"/>
              </a:ext>
            </a:extLst>
          </p:cNvPr>
          <p:cNvSpPr>
            <a:spLocks noGrp="1"/>
          </p:cNvSpPr>
          <p:nvPr>
            <p:ph type="subTitle" idx="1"/>
          </p:nvPr>
        </p:nvSpPr>
        <p:spPr>
          <a:xfrm>
            <a:off x="1481900" y="4064626"/>
            <a:ext cx="9228201" cy="1788170"/>
          </a:xfrm>
        </p:spPr>
        <p:txBody>
          <a:bodyPr>
            <a:normAutofit/>
          </a:bodyPr>
          <a:lstStyle/>
          <a:p>
            <a:pPr algn="ctr"/>
            <a:r>
              <a:rPr lang="en-US" sz="2800">
                <a:solidFill>
                  <a:srgbClr val="FFFFFF"/>
                </a:solidFill>
              </a:rPr>
              <a:t>Tim Creel, Lipscomb University</a:t>
            </a:r>
          </a:p>
          <a:p>
            <a:pPr algn="ctr"/>
            <a:r>
              <a:rPr lang="en-US" sz="2800">
                <a:solidFill>
                  <a:srgbClr val="FFFFFF"/>
                </a:solidFill>
              </a:rPr>
              <a:t>Veronica Paz, Indiana University of Pennsylvania</a:t>
            </a:r>
          </a:p>
          <a:p>
            <a:pPr algn="ctr"/>
            <a:r>
              <a:rPr lang="en-US" sz="2800">
                <a:solidFill>
                  <a:srgbClr val="FFFFFF"/>
                </a:solidFill>
              </a:rPr>
              <a:t>Chris Olear, Penn State University </a:t>
            </a:r>
          </a:p>
        </p:txBody>
      </p:sp>
      <p:sp>
        <p:nvSpPr>
          <p:cNvPr id="2" name="Title 1">
            <a:extLst>
              <a:ext uri="{FF2B5EF4-FFF2-40B4-BE49-F238E27FC236}">
                <a16:creationId xmlns:a16="http://schemas.microsoft.com/office/drawing/2014/main" id="{6195B55E-1EB9-6FB9-52C9-D84567F59019}"/>
              </a:ext>
            </a:extLst>
          </p:cNvPr>
          <p:cNvSpPr>
            <a:spLocks noGrp="1"/>
          </p:cNvSpPr>
          <p:nvPr>
            <p:ph type="ctrTitle"/>
          </p:nvPr>
        </p:nvSpPr>
        <p:spPr>
          <a:xfrm>
            <a:off x="704850" y="770467"/>
            <a:ext cx="10782300" cy="3294159"/>
          </a:xfrm>
        </p:spPr>
        <p:txBody>
          <a:bodyPr>
            <a:normAutofit/>
          </a:bodyPr>
          <a:lstStyle/>
          <a:p>
            <a:pPr algn="ctr"/>
            <a:r>
              <a:rPr lang="en-US" sz="6600"/>
              <a:t>Flipgrid: Videos for Online Courses</a:t>
            </a:r>
          </a:p>
        </p:txBody>
      </p:sp>
      <p:pic>
        <p:nvPicPr>
          <p:cNvPr id="1026" name="Picture 2" descr="What Is Flipgrid and How Does It Work For Teachers and Students? - Teaching  Expertise">
            <a:extLst>
              <a:ext uri="{FF2B5EF4-FFF2-40B4-BE49-F238E27FC236}">
                <a16:creationId xmlns:a16="http://schemas.microsoft.com/office/drawing/2014/main" id="{59CB8230-18C3-099B-8D20-38FC643EB8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9766" y="0"/>
            <a:ext cx="3492500"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550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9">
            <a:extLst>
              <a:ext uri="{FF2B5EF4-FFF2-40B4-BE49-F238E27FC236}">
                <a16:creationId xmlns:a16="http://schemas.microsoft.com/office/drawing/2014/main" id="{07CEFFDD-605F-41E2-8017-6484074C5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rgbClr val="714556"/>
          </a:solidFill>
          <a:ln>
            <a:solidFill>
              <a:srgbClr val="7145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CB3B8E-D610-4422-3A1B-88E5BBCA8E46}"/>
              </a:ext>
            </a:extLst>
          </p:cNvPr>
          <p:cNvSpPr>
            <a:spLocks noGrp="1"/>
          </p:cNvSpPr>
          <p:nvPr>
            <p:ph type="title"/>
          </p:nvPr>
        </p:nvSpPr>
        <p:spPr>
          <a:xfrm>
            <a:off x="8173212" y="499533"/>
            <a:ext cx="3401568" cy="1920240"/>
          </a:xfrm>
        </p:spPr>
        <p:txBody>
          <a:bodyPr anchor="b">
            <a:normAutofit/>
          </a:bodyPr>
          <a:lstStyle/>
          <a:p>
            <a:r>
              <a:rPr lang="en-US" sz="4000">
                <a:solidFill>
                  <a:srgbClr val="FFFFFF"/>
                </a:solidFill>
              </a:rPr>
              <a:t>Responses to Other Posts</a:t>
            </a:r>
          </a:p>
        </p:txBody>
      </p:sp>
      <p:pic>
        <p:nvPicPr>
          <p:cNvPr id="5" name="Picture 4">
            <a:extLst>
              <a:ext uri="{FF2B5EF4-FFF2-40B4-BE49-F238E27FC236}">
                <a16:creationId xmlns:a16="http://schemas.microsoft.com/office/drawing/2014/main" id="{F03592D7-D570-02F9-A2ED-C95FD436626E}"/>
              </a:ext>
            </a:extLst>
          </p:cNvPr>
          <p:cNvPicPr>
            <a:picLocks noChangeAspect="1"/>
          </p:cNvPicPr>
          <p:nvPr/>
        </p:nvPicPr>
        <p:blipFill>
          <a:blip r:embed="rId2"/>
          <a:stretch>
            <a:fillRect/>
          </a:stretch>
        </p:blipFill>
        <p:spPr>
          <a:xfrm>
            <a:off x="633999" y="1668294"/>
            <a:ext cx="6278529" cy="3531672"/>
          </a:xfrm>
          <a:prstGeom prst="rect">
            <a:avLst/>
          </a:prstGeom>
        </p:spPr>
      </p:pic>
      <p:sp>
        <p:nvSpPr>
          <p:cNvPr id="3" name="Content Placeholder 2">
            <a:extLst>
              <a:ext uri="{FF2B5EF4-FFF2-40B4-BE49-F238E27FC236}">
                <a16:creationId xmlns:a16="http://schemas.microsoft.com/office/drawing/2014/main" id="{0F81DF7B-67AC-5D2F-BB27-0A1D33C102E6}"/>
              </a:ext>
            </a:extLst>
          </p:cNvPr>
          <p:cNvSpPr>
            <a:spLocks noGrp="1"/>
          </p:cNvSpPr>
          <p:nvPr>
            <p:ph idx="1"/>
          </p:nvPr>
        </p:nvSpPr>
        <p:spPr>
          <a:xfrm>
            <a:off x="8173212" y="2419773"/>
            <a:ext cx="3401568" cy="3358092"/>
          </a:xfrm>
        </p:spPr>
        <p:txBody>
          <a:bodyPr>
            <a:normAutofit/>
          </a:bodyPr>
          <a:lstStyle/>
          <a:p>
            <a:r>
              <a:rPr lang="en-US" sz="1800">
                <a:solidFill>
                  <a:srgbClr val="FFFFFF"/>
                </a:solidFill>
              </a:rPr>
              <a:t>Faculty members or students can make video response to posts.</a:t>
            </a:r>
          </a:p>
          <a:p>
            <a:endParaRPr lang="en-US" sz="1800">
              <a:solidFill>
                <a:srgbClr val="FFFFFF"/>
              </a:solidFill>
            </a:endParaRPr>
          </a:p>
        </p:txBody>
      </p:sp>
    </p:spTree>
    <p:extLst>
      <p:ext uri="{BB962C8B-B14F-4D97-AF65-F5344CB8AC3E}">
        <p14:creationId xmlns:p14="http://schemas.microsoft.com/office/powerpoint/2010/main" val="3201747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7CEFFDD-605F-41E2-8017-6484074C5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rgbClr val="6F6046"/>
          </a:solidFill>
          <a:ln>
            <a:solidFill>
              <a:srgbClr val="6F60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74236B-F03C-16A5-A7F9-195ADD272F0C}"/>
              </a:ext>
            </a:extLst>
          </p:cNvPr>
          <p:cNvSpPr>
            <a:spLocks noGrp="1"/>
          </p:cNvSpPr>
          <p:nvPr>
            <p:ph type="title"/>
          </p:nvPr>
        </p:nvSpPr>
        <p:spPr>
          <a:xfrm>
            <a:off x="8173212" y="499533"/>
            <a:ext cx="3401568" cy="1920240"/>
          </a:xfrm>
        </p:spPr>
        <p:txBody>
          <a:bodyPr anchor="b">
            <a:normAutofit/>
          </a:bodyPr>
          <a:lstStyle/>
          <a:p>
            <a:r>
              <a:rPr lang="en-US" sz="4000">
                <a:solidFill>
                  <a:srgbClr val="FFFFFF"/>
                </a:solidFill>
              </a:rPr>
              <a:t>Uses in Online Courses</a:t>
            </a:r>
          </a:p>
        </p:txBody>
      </p:sp>
      <p:pic>
        <p:nvPicPr>
          <p:cNvPr id="5" name="Picture 4">
            <a:extLst>
              <a:ext uri="{FF2B5EF4-FFF2-40B4-BE49-F238E27FC236}">
                <a16:creationId xmlns:a16="http://schemas.microsoft.com/office/drawing/2014/main" id="{C0F9AA59-ED65-1EE2-5DD2-E3A1BC532F8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33999" y="1472090"/>
            <a:ext cx="6278529" cy="3924080"/>
          </a:xfrm>
          <a:prstGeom prst="rect">
            <a:avLst/>
          </a:prstGeom>
        </p:spPr>
      </p:pic>
      <p:sp>
        <p:nvSpPr>
          <p:cNvPr id="3" name="Content Placeholder 2">
            <a:extLst>
              <a:ext uri="{FF2B5EF4-FFF2-40B4-BE49-F238E27FC236}">
                <a16:creationId xmlns:a16="http://schemas.microsoft.com/office/drawing/2014/main" id="{3C59B60F-7929-2CF3-D8D8-6ADB1CFC95A2}"/>
              </a:ext>
            </a:extLst>
          </p:cNvPr>
          <p:cNvSpPr>
            <a:spLocks noGrp="1"/>
          </p:cNvSpPr>
          <p:nvPr>
            <p:ph idx="1"/>
          </p:nvPr>
        </p:nvSpPr>
        <p:spPr>
          <a:xfrm>
            <a:off x="8173212" y="2419773"/>
            <a:ext cx="3401568" cy="3358092"/>
          </a:xfrm>
        </p:spPr>
        <p:txBody>
          <a:bodyPr>
            <a:normAutofit/>
          </a:bodyPr>
          <a:lstStyle/>
          <a:p>
            <a:r>
              <a:rPr lang="en-US" sz="1800">
                <a:solidFill>
                  <a:srgbClr val="FFFFFF"/>
                </a:solidFill>
              </a:rPr>
              <a:t>Great for student introductions as students prepare their presentations.  Other students and the professor can watch and make response videos. </a:t>
            </a:r>
          </a:p>
          <a:p>
            <a:endParaRPr lang="en-US" sz="1800">
              <a:solidFill>
                <a:srgbClr val="FFFFFF"/>
              </a:solidFill>
            </a:endParaRPr>
          </a:p>
          <a:p>
            <a:r>
              <a:rPr lang="en-US" sz="1800">
                <a:solidFill>
                  <a:srgbClr val="FFFFFF"/>
                </a:solidFill>
              </a:rPr>
              <a:t>Adds a more personal touch to online courses as students and the professor can see each other and converse by video.</a:t>
            </a:r>
          </a:p>
          <a:p>
            <a:endParaRPr lang="en-US" sz="1800">
              <a:solidFill>
                <a:srgbClr val="FFFFFF"/>
              </a:solidFill>
            </a:endParaRPr>
          </a:p>
        </p:txBody>
      </p:sp>
      <p:sp>
        <p:nvSpPr>
          <p:cNvPr id="6" name="TextBox 5">
            <a:extLst>
              <a:ext uri="{FF2B5EF4-FFF2-40B4-BE49-F238E27FC236}">
                <a16:creationId xmlns:a16="http://schemas.microsoft.com/office/drawing/2014/main" id="{C6A3785F-FD26-9540-2EC2-22A3CB906A6F}"/>
              </a:ext>
            </a:extLst>
          </p:cNvPr>
          <p:cNvSpPr txBox="1"/>
          <p:nvPr/>
        </p:nvSpPr>
        <p:spPr>
          <a:xfrm>
            <a:off x="4749756" y="5196115"/>
            <a:ext cx="216277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scherlund.blogspot.com/2019/04/10-highest-paying-college-degrees-for.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530000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6EA1A26-163F-4F15-91F4-F2C51AC9C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A5E57F-8114-2548-432B-691E6DAD22A5}"/>
              </a:ext>
            </a:extLst>
          </p:cNvPr>
          <p:cNvSpPr>
            <a:spLocks noGrp="1"/>
          </p:cNvSpPr>
          <p:nvPr>
            <p:ph type="title"/>
          </p:nvPr>
        </p:nvSpPr>
        <p:spPr>
          <a:xfrm>
            <a:off x="8173212" y="499533"/>
            <a:ext cx="3401568" cy="1920240"/>
          </a:xfrm>
        </p:spPr>
        <p:txBody>
          <a:bodyPr anchor="b">
            <a:normAutofit/>
          </a:bodyPr>
          <a:lstStyle/>
          <a:p>
            <a:r>
              <a:rPr lang="en-US" sz="4000">
                <a:solidFill>
                  <a:srgbClr val="FFFFFF"/>
                </a:solidFill>
              </a:rPr>
              <a:t>Uses in Online Courses</a:t>
            </a:r>
          </a:p>
        </p:txBody>
      </p:sp>
      <p:pic>
        <p:nvPicPr>
          <p:cNvPr id="5" name="Picture 4">
            <a:extLst>
              <a:ext uri="{FF2B5EF4-FFF2-40B4-BE49-F238E27FC236}">
                <a16:creationId xmlns:a16="http://schemas.microsoft.com/office/drawing/2014/main" id="{F84F54A6-E8EB-B25C-9B8F-35B5A8E0040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0314" r="16095" b="2"/>
          <a:stretch/>
        </p:blipFill>
        <p:spPr>
          <a:xfrm>
            <a:off x="633999" y="640080"/>
            <a:ext cx="6278529" cy="5588101"/>
          </a:xfrm>
          <a:prstGeom prst="rect">
            <a:avLst/>
          </a:prstGeom>
        </p:spPr>
      </p:pic>
      <p:sp>
        <p:nvSpPr>
          <p:cNvPr id="3" name="Content Placeholder 2">
            <a:extLst>
              <a:ext uri="{FF2B5EF4-FFF2-40B4-BE49-F238E27FC236}">
                <a16:creationId xmlns:a16="http://schemas.microsoft.com/office/drawing/2014/main" id="{2B92FBDD-AF02-827F-5CDB-25E8CFDD091B}"/>
              </a:ext>
            </a:extLst>
          </p:cNvPr>
          <p:cNvSpPr>
            <a:spLocks noGrp="1"/>
          </p:cNvSpPr>
          <p:nvPr>
            <p:ph idx="1"/>
          </p:nvPr>
        </p:nvSpPr>
        <p:spPr>
          <a:xfrm>
            <a:off x="8173212" y="2419773"/>
            <a:ext cx="3401568" cy="3358092"/>
          </a:xfrm>
        </p:spPr>
        <p:txBody>
          <a:bodyPr>
            <a:normAutofit/>
          </a:bodyPr>
          <a:lstStyle/>
          <a:p>
            <a:r>
              <a:rPr lang="en-US" sz="1800"/>
              <a:t>Flipgrid integrates with Learning Management Systems such as Canvas.</a:t>
            </a:r>
          </a:p>
          <a:p>
            <a:endParaRPr lang="en-US" sz="1800"/>
          </a:p>
          <a:p>
            <a:r>
              <a:rPr lang="en-US" sz="1800"/>
              <a:t>It can also be used for student discussion questions to promote class engagement. The Professor can start the discussion with the video question.  Students can respond to the professor and other students through their own video presentations.  </a:t>
            </a:r>
          </a:p>
          <a:p>
            <a:endParaRPr lang="en-US" sz="1800"/>
          </a:p>
          <a:p>
            <a:endParaRPr lang="en-US" sz="1800"/>
          </a:p>
        </p:txBody>
      </p:sp>
      <p:sp>
        <p:nvSpPr>
          <p:cNvPr id="6" name="TextBox 5">
            <a:extLst>
              <a:ext uri="{FF2B5EF4-FFF2-40B4-BE49-F238E27FC236}">
                <a16:creationId xmlns:a16="http://schemas.microsoft.com/office/drawing/2014/main" id="{F09F253C-DD96-EEFF-094D-137982E51BEA}"/>
              </a:ext>
            </a:extLst>
          </p:cNvPr>
          <p:cNvSpPr txBox="1"/>
          <p:nvPr/>
        </p:nvSpPr>
        <p:spPr>
          <a:xfrm>
            <a:off x="4749756" y="6028126"/>
            <a:ext cx="216277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human.libretexts.org/Courses/City_College_of_San_Francisco/Writing%2C_Reading%2C_and_College_Success%3A_A_First-Year_Composition_Course_for_All_Learners_(Kashyap_and_Dyquisto)/01%3A_Writing_and_College_Success/1.02%3A_Becoming_a_Successful_College_Student">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2264441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6EA1A26-163F-4F15-91F4-F2C51AC9C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5D9512-7D42-4BE8-3D2C-CF977BB00CB4}"/>
              </a:ext>
            </a:extLst>
          </p:cNvPr>
          <p:cNvSpPr>
            <a:spLocks noGrp="1"/>
          </p:cNvSpPr>
          <p:nvPr>
            <p:ph type="title"/>
          </p:nvPr>
        </p:nvSpPr>
        <p:spPr>
          <a:xfrm>
            <a:off x="8173212" y="499533"/>
            <a:ext cx="3401568" cy="1920240"/>
          </a:xfrm>
        </p:spPr>
        <p:txBody>
          <a:bodyPr anchor="b">
            <a:normAutofit/>
          </a:bodyPr>
          <a:lstStyle/>
          <a:p>
            <a:r>
              <a:rPr lang="en-US" sz="4000">
                <a:solidFill>
                  <a:srgbClr val="FFFFFF"/>
                </a:solidFill>
              </a:rPr>
              <a:t>Flipgrid</a:t>
            </a:r>
          </a:p>
        </p:txBody>
      </p:sp>
      <p:pic>
        <p:nvPicPr>
          <p:cNvPr id="5" name="Picture 4">
            <a:extLst>
              <a:ext uri="{FF2B5EF4-FFF2-40B4-BE49-F238E27FC236}">
                <a16:creationId xmlns:a16="http://schemas.microsoft.com/office/drawing/2014/main" id="{06E3BA2F-E5F8-5899-C84E-0DA4D9823E6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7899" r="8901"/>
          <a:stretch/>
        </p:blipFill>
        <p:spPr>
          <a:xfrm>
            <a:off x="633999" y="640080"/>
            <a:ext cx="6278529" cy="5588101"/>
          </a:xfrm>
          <a:prstGeom prst="rect">
            <a:avLst/>
          </a:prstGeom>
        </p:spPr>
      </p:pic>
      <p:sp>
        <p:nvSpPr>
          <p:cNvPr id="3" name="Content Placeholder 2">
            <a:extLst>
              <a:ext uri="{FF2B5EF4-FFF2-40B4-BE49-F238E27FC236}">
                <a16:creationId xmlns:a16="http://schemas.microsoft.com/office/drawing/2014/main" id="{7818D987-A5B8-B1F1-4C38-7671BF84888C}"/>
              </a:ext>
            </a:extLst>
          </p:cNvPr>
          <p:cNvSpPr>
            <a:spLocks noGrp="1"/>
          </p:cNvSpPr>
          <p:nvPr>
            <p:ph idx="1"/>
          </p:nvPr>
        </p:nvSpPr>
        <p:spPr>
          <a:xfrm>
            <a:off x="8173212" y="2419773"/>
            <a:ext cx="3401568" cy="3358092"/>
          </a:xfrm>
        </p:spPr>
        <p:txBody>
          <a:bodyPr>
            <a:normAutofit/>
          </a:bodyPr>
          <a:lstStyle/>
          <a:p>
            <a:r>
              <a:rPr lang="en-US" sz="1800"/>
              <a:t>Flipgrid allows students to post video responses and respond to the posts of other students or the professor.</a:t>
            </a:r>
          </a:p>
          <a:p>
            <a:r>
              <a:rPr lang="en-US" sz="1800"/>
              <a:t>It adds a personal feel to online courses and helps students learn video presentation skills</a:t>
            </a:r>
          </a:p>
          <a:p>
            <a:pPr marL="0" indent="0">
              <a:buNone/>
            </a:pPr>
            <a:endParaRPr lang="en-US" sz="1800"/>
          </a:p>
        </p:txBody>
      </p:sp>
      <p:sp>
        <p:nvSpPr>
          <p:cNvPr id="6" name="TextBox 5">
            <a:extLst>
              <a:ext uri="{FF2B5EF4-FFF2-40B4-BE49-F238E27FC236}">
                <a16:creationId xmlns:a16="http://schemas.microsoft.com/office/drawing/2014/main" id="{9C9BFFB9-8D73-9FBB-D178-6353237D8ED2}"/>
              </a:ext>
            </a:extLst>
          </p:cNvPr>
          <p:cNvSpPr txBox="1"/>
          <p:nvPr/>
        </p:nvSpPr>
        <p:spPr>
          <a:xfrm>
            <a:off x="4749756" y="6028126"/>
            <a:ext cx="216277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fpf.org/2016/05/11/student-privacy-goes-college/">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3653169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07CEFFDD-605F-41E2-8017-6484074C5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rgbClr val="646442"/>
          </a:solidFill>
          <a:ln>
            <a:solidFill>
              <a:srgbClr val="6464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191CA6-50D0-4409-FF12-91A9006D695F}"/>
              </a:ext>
            </a:extLst>
          </p:cNvPr>
          <p:cNvSpPr>
            <a:spLocks noGrp="1"/>
          </p:cNvSpPr>
          <p:nvPr>
            <p:ph type="title"/>
          </p:nvPr>
        </p:nvSpPr>
        <p:spPr>
          <a:xfrm>
            <a:off x="8173212" y="499533"/>
            <a:ext cx="3401568" cy="1920240"/>
          </a:xfrm>
        </p:spPr>
        <p:txBody>
          <a:bodyPr anchor="b">
            <a:normAutofit/>
          </a:bodyPr>
          <a:lstStyle/>
          <a:p>
            <a:r>
              <a:rPr lang="en-US" sz="4000">
                <a:solidFill>
                  <a:srgbClr val="FFFFFF"/>
                </a:solidFill>
              </a:rPr>
              <a:t>Getting Started with Flipgrid</a:t>
            </a:r>
          </a:p>
        </p:txBody>
      </p:sp>
      <p:pic>
        <p:nvPicPr>
          <p:cNvPr id="5" name="Picture 4">
            <a:extLst>
              <a:ext uri="{FF2B5EF4-FFF2-40B4-BE49-F238E27FC236}">
                <a16:creationId xmlns:a16="http://schemas.microsoft.com/office/drawing/2014/main" id="{28811082-D2B6-DE92-6806-54446AABC36E}"/>
              </a:ext>
            </a:extLst>
          </p:cNvPr>
          <p:cNvPicPr>
            <a:picLocks noChangeAspect="1"/>
          </p:cNvPicPr>
          <p:nvPr/>
        </p:nvPicPr>
        <p:blipFill>
          <a:blip r:embed="rId2"/>
          <a:stretch>
            <a:fillRect/>
          </a:stretch>
        </p:blipFill>
        <p:spPr>
          <a:xfrm>
            <a:off x="633999" y="1668294"/>
            <a:ext cx="6278529" cy="3531672"/>
          </a:xfrm>
          <a:prstGeom prst="rect">
            <a:avLst/>
          </a:prstGeom>
        </p:spPr>
      </p:pic>
      <p:sp>
        <p:nvSpPr>
          <p:cNvPr id="3" name="Content Placeholder 2">
            <a:extLst>
              <a:ext uri="{FF2B5EF4-FFF2-40B4-BE49-F238E27FC236}">
                <a16:creationId xmlns:a16="http://schemas.microsoft.com/office/drawing/2014/main" id="{C6988A75-5454-C2F4-B4D5-2C31269DFC53}"/>
              </a:ext>
            </a:extLst>
          </p:cNvPr>
          <p:cNvSpPr>
            <a:spLocks noGrp="1"/>
          </p:cNvSpPr>
          <p:nvPr>
            <p:ph idx="1"/>
          </p:nvPr>
        </p:nvSpPr>
        <p:spPr>
          <a:xfrm>
            <a:off x="8173212" y="2419773"/>
            <a:ext cx="3401568" cy="3358092"/>
          </a:xfrm>
        </p:spPr>
        <p:txBody>
          <a:bodyPr>
            <a:normAutofit/>
          </a:bodyPr>
          <a:lstStyle/>
          <a:p>
            <a:r>
              <a:rPr lang="en-US" sz="1800">
                <a:solidFill>
                  <a:srgbClr val="FFFFFF"/>
                </a:solidFill>
              </a:rPr>
              <a:t>Students and faculty may set up a free account at the following address:</a:t>
            </a:r>
          </a:p>
          <a:p>
            <a:r>
              <a:rPr lang="en-US" sz="1800">
                <a:solidFill>
                  <a:srgbClr val="FFFFFF"/>
                </a:solidFill>
                <a:hlinkClick r:id="rId3"/>
              </a:rPr>
              <a:t>Flip is a video discussion and sharing app, free from Microsoft.</a:t>
            </a:r>
            <a:endParaRPr lang="en-US" sz="1800">
              <a:solidFill>
                <a:srgbClr val="FFFFFF"/>
              </a:solidFill>
            </a:endParaRPr>
          </a:p>
          <a:p>
            <a:r>
              <a:rPr lang="en-US" sz="1800">
                <a:solidFill>
                  <a:srgbClr val="FFFFFF"/>
                </a:solidFill>
              </a:rPr>
              <a:t>The faculty member would set up the group for a class by clicking on the group link in the top right corner</a:t>
            </a:r>
          </a:p>
          <a:p>
            <a:endParaRPr lang="en-US" sz="1800">
              <a:solidFill>
                <a:srgbClr val="FFFFFF"/>
              </a:solidFill>
            </a:endParaRPr>
          </a:p>
        </p:txBody>
      </p:sp>
    </p:spTree>
    <p:extLst>
      <p:ext uri="{BB962C8B-B14F-4D97-AF65-F5344CB8AC3E}">
        <p14:creationId xmlns:p14="http://schemas.microsoft.com/office/powerpoint/2010/main" val="534464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5C3FE1E-0A7F-41BE-A568-1BF85E2E8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0840" y="0"/>
            <a:ext cx="5471160"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D22F5D-2E01-8923-E75A-2B0D162ED733}"/>
              </a:ext>
            </a:extLst>
          </p:cNvPr>
          <p:cNvSpPr>
            <a:spLocks noGrp="1"/>
          </p:cNvSpPr>
          <p:nvPr>
            <p:ph type="title"/>
          </p:nvPr>
        </p:nvSpPr>
        <p:spPr>
          <a:xfrm>
            <a:off x="7197213" y="499533"/>
            <a:ext cx="4345858" cy="1658198"/>
          </a:xfrm>
        </p:spPr>
        <p:txBody>
          <a:bodyPr>
            <a:normAutofit/>
          </a:bodyPr>
          <a:lstStyle/>
          <a:p>
            <a:r>
              <a:rPr lang="en-US" sz="4800">
                <a:solidFill>
                  <a:srgbClr val="7F189C"/>
                </a:solidFill>
              </a:rPr>
              <a:t>Setting up a Group in Flipgrid</a:t>
            </a:r>
          </a:p>
        </p:txBody>
      </p:sp>
      <p:pic>
        <p:nvPicPr>
          <p:cNvPr id="5" name="Picture 4">
            <a:extLst>
              <a:ext uri="{FF2B5EF4-FFF2-40B4-BE49-F238E27FC236}">
                <a16:creationId xmlns:a16="http://schemas.microsoft.com/office/drawing/2014/main" id="{9491A023-AA19-1CE8-6E8A-F221E7FDDA7B}"/>
              </a:ext>
            </a:extLst>
          </p:cNvPr>
          <p:cNvPicPr>
            <a:picLocks noChangeAspect="1"/>
          </p:cNvPicPr>
          <p:nvPr/>
        </p:nvPicPr>
        <p:blipFill>
          <a:blip r:embed="rId2"/>
          <a:stretch>
            <a:fillRect/>
          </a:stretch>
        </p:blipFill>
        <p:spPr>
          <a:xfrm>
            <a:off x="643192" y="1735710"/>
            <a:ext cx="5451627" cy="3066539"/>
          </a:xfrm>
          <a:prstGeom prst="rect">
            <a:avLst/>
          </a:prstGeom>
        </p:spPr>
      </p:pic>
      <p:sp>
        <p:nvSpPr>
          <p:cNvPr id="3" name="Content Placeholder 2">
            <a:extLst>
              <a:ext uri="{FF2B5EF4-FFF2-40B4-BE49-F238E27FC236}">
                <a16:creationId xmlns:a16="http://schemas.microsoft.com/office/drawing/2014/main" id="{AC81D21B-143E-7C0A-7FCA-EF62A6D49239}"/>
              </a:ext>
            </a:extLst>
          </p:cNvPr>
          <p:cNvSpPr>
            <a:spLocks noGrp="1"/>
          </p:cNvSpPr>
          <p:nvPr>
            <p:ph idx="1"/>
          </p:nvPr>
        </p:nvSpPr>
        <p:spPr>
          <a:xfrm>
            <a:off x="7197213" y="2011680"/>
            <a:ext cx="4345858" cy="3864732"/>
          </a:xfrm>
        </p:spPr>
        <p:txBody>
          <a:bodyPr>
            <a:normAutofit/>
          </a:bodyPr>
          <a:lstStyle/>
          <a:p>
            <a:r>
              <a:rPr lang="en-US" dirty="0"/>
              <a:t>After clicking on the link to create group, the professor will need to name the group and click create group</a:t>
            </a:r>
          </a:p>
          <a:p>
            <a:endParaRPr lang="en-US" dirty="0"/>
          </a:p>
        </p:txBody>
      </p:sp>
    </p:spTree>
    <p:extLst>
      <p:ext uri="{BB962C8B-B14F-4D97-AF65-F5344CB8AC3E}">
        <p14:creationId xmlns:p14="http://schemas.microsoft.com/office/powerpoint/2010/main" val="2773373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CEFFDD-605F-41E2-8017-6484074C5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rgbClr val="577C71"/>
          </a:solidFill>
          <a:ln>
            <a:solidFill>
              <a:srgbClr val="577C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9B3BB4-7DC6-DF72-F36F-97BA596E5C58}"/>
              </a:ext>
            </a:extLst>
          </p:cNvPr>
          <p:cNvSpPr>
            <a:spLocks noGrp="1"/>
          </p:cNvSpPr>
          <p:nvPr>
            <p:ph type="title"/>
          </p:nvPr>
        </p:nvSpPr>
        <p:spPr>
          <a:xfrm>
            <a:off x="8173212" y="499533"/>
            <a:ext cx="3401568" cy="1920240"/>
          </a:xfrm>
        </p:spPr>
        <p:txBody>
          <a:bodyPr anchor="b">
            <a:normAutofit/>
          </a:bodyPr>
          <a:lstStyle/>
          <a:p>
            <a:r>
              <a:rPr lang="en-US" sz="4000">
                <a:solidFill>
                  <a:srgbClr val="FFFFFF"/>
                </a:solidFill>
              </a:rPr>
              <a:t>Setting up a Group in Flipgrid</a:t>
            </a:r>
          </a:p>
        </p:txBody>
      </p:sp>
      <p:pic>
        <p:nvPicPr>
          <p:cNvPr id="5" name="Picture 4">
            <a:extLst>
              <a:ext uri="{FF2B5EF4-FFF2-40B4-BE49-F238E27FC236}">
                <a16:creationId xmlns:a16="http://schemas.microsoft.com/office/drawing/2014/main" id="{B324DA2D-5BF7-7D9F-0926-73E8E84C1F5D}"/>
              </a:ext>
            </a:extLst>
          </p:cNvPr>
          <p:cNvPicPr>
            <a:picLocks noChangeAspect="1"/>
          </p:cNvPicPr>
          <p:nvPr/>
        </p:nvPicPr>
        <p:blipFill>
          <a:blip r:embed="rId2"/>
          <a:stretch>
            <a:fillRect/>
          </a:stretch>
        </p:blipFill>
        <p:spPr>
          <a:xfrm>
            <a:off x="633999" y="1668294"/>
            <a:ext cx="6278529" cy="3531672"/>
          </a:xfrm>
          <a:prstGeom prst="rect">
            <a:avLst/>
          </a:prstGeom>
        </p:spPr>
      </p:pic>
      <p:sp>
        <p:nvSpPr>
          <p:cNvPr id="3" name="Content Placeholder 2">
            <a:extLst>
              <a:ext uri="{FF2B5EF4-FFF2-40B4-BE49-F238E27FC236}">
                <a16:creationId xmlns:a16="http://schemas.microsoft.com/office/drawing/2014/main" id="{C605376E-3441-0A0A-31E7-F6371E1C0863}"/>
              </a:ext>
            </a:extLst>
          </p:cNvPr>
          <p:cNvSpPr>
            <a:spLocks noGrp="1"/>
          </p:cNvSpPr>
          <p:nvPr>
            <p:ph idx="1"/>
          </p:nvPr>
        </p:nvSpPr>
        <p:spPr>
          <a:xfrm>
            <a:off x="8173212" y="2419773"/>
            <a:ext cx="3401568" cy="3358092"/>
          </a:xfrm>
        </p:spPr>
        <p:txBody>
          <a:bodyPr>
            <a:normAutofit/>
          </a:bodyPr>
          <a:lstStyle/>
          <a:p>
            <a:r>
              <a:rPr lang="en-US" sz="1800">
                <a:solidFill>
                  <a:srgbClr val="FFFFFF"/>
                </a:solidFill>
              </a:rPr>
              <a:t>The faculty member would want to invite the class to participate by sharing the link</a:t>
            </a:r>
          </a:p>
          <a:p>
            <a:endParaRPr lang="en-US" sz="1800">
              <a:solidFill>
                <a:srgbClr val="FFFFFF"/>
              </a:solidFill>
            </a:endParaRPr>
          </a:p>
        </p:txBody>
      </p:sp>
    </p:spTree>
    <p:extLst>
      <p:ext uri="{BB962C8B-B14F-4D97-AF65-F5344CB8AC3E}">
        <p14:creationId xmlns:p14="http://schemas.microsoft.com/office/powerpoint/2010/main" val="195820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7CEFFDD-605F-41E2-8017-6484074C5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rgbClr val="404368"/>
          </a:solidFill>
          <a:ln>
            <a:solidFill>
              <a:srgbClr val="4043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6EDE1F-A6A1-EA6F-16D9-4F738907070D}"/>
              </a:ext>
            </a:extLst>
          </p:cNvPr>
          <p:cNvSpPr>
            <a:spLocks noGrp="1"/>
          </p:cNvSpPr>
          <p:nvPr>
            <p:ph type="title"/>
          </p:nvPr>
        </p:nvSpPr>
        <p:spPr>
          <a:xfrm>
            <a:off x="8173212" y="499533"/>
            <a:ext cx="3401568" cy="1920240"/>
          </a:xfrm>
        </p:spPr>
        <p:txBody>
          <a:bodyPr anchor="b">
            <a:normAutofit/>
          </a:bodyPr>
          <a:lstStyle/>
          <a:p>
            <a:r>
              <a:rPr lang="en-US" sz="4000">
                <a:solidFill>
                  <a:srgbClr val="FFFFFF"/>
                </a:solidFill>
              </a:rPr>
              <a:t>Student Recordings</a:t>
            </a:r>
          </a:p>
        </p:txBody>
      </p:sp>
      <p:pic>
        <p:nvPicPr>
          <p:cNvPr id="7" name="Picture 6">
            <a:extLst>
              <a:ext uri="{FF2B5EF4-FFF2-40B4-BE49-F238E27FC236}">
                <a16:creationId xmlns:a16="http://schemas.microsoft.com/office/drawing/2014/main" id="{940EA571-4E16-7627-C1DC-61301B67B678}"/>
              </a:ext>
            </a:extLst>
          </p:cNvPr>
          <p:cNvPicPr>
            <a:picLocks noChangeAspect="1"/>
          </p:cNvPicPr>
          <p:nvPr/>
        </p:nvPicPr>
        <p:blipFill>
          <a:blip r:embed="rId2"/>
          <a:stretch>
            <a:fillRect/>
          </a:stretch>
        </p:blipFill>
        <p:spPr>
          <a:xfrm>
            <a:off x="633999" y="1668294"/>
            <a:ext cx="6278529" cy="3531672"/>
          </a:xfrm>
          <a:prstGeom prst="rect">
            <a:avLst/>
          </a:prstGeom>
        </p:spPr>
      </p:pic>
      <p:sp>
        <p:nvSpPr>
          <p:cNvPr id="3" name="Content Placeholder 2">
            <a:extLst>
              <a:ext uri="{FF2B5EF4-FFF2-40B4-BE49-F238E27FC236}">
                <a16:creationId xmlns:a16="http://schemas.microsoft.com/office/drawing/2014/main" id="{41745B00-BBF2-C3BA-D7B9-F1494839FB1D}"/>
              </a:ext>
            </a:extLst>
          </p:cNvPr>
          <p:cNvSpPr>
            <a:spLocks noGrp="1"/>
          </p:cNvSpPr>
          <p:nvPr>
            <p:ph idx="1"/>
          </p:nvPr>
        </p:nvSpPr>
        <p:spPr>
          <a:xfrm>
            <a:off x="8173212" y="2419773"/>
            <a:ext cx="3401568" cy="3358092"/>
          </a:xfrm>
        </p:spPr>
        <p:txBody>
          <a:bodyPr>
            <a:normAutofit/>
          </a:bodyPr>
          <a:lstStyle/>
          <a:p>
            <a:r>
              <a:rPr lang="en-US" sz="1800">
                <a:solidFill>
                  <a:srgbClr val="FFFFFF"/>
                </a:solidFill>
              </a:rPr>
              <a:t>Students can make a 60 to 90 second video presentations using Flipgrid. </a:t>
            </a:r>
          </a:p>
          <a:p>
            <a:endParaRPr lang="en-US" sz="1800">
              <a:solidFill>
                <a:srgbClr val="FFFFFF"/>
              </a:solidFill>
            </a:endParaRPr>
          </a:p>
        </p:txBody>
      </p:sp>
    </p:spTree>
    <p:extLst>
      <p:ext uri="{BB962C8B-B14F-4D97-AF65-F5344CB8AC3E}">
        <p14:creationId xmlns:p14="http://schemas.microsoft.com/office/powerpoint/2010/main" val="1427740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5C3FE1E-0A7F-41BE-A568-1BF85E2E8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0840" y="0"/>
            <a:ext cx="5471160"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6F75F7-0E7C-CB5C-DE8C-92D88D6728F1}"/>
              </a:ext>
            </a:extLst>
          </p:cNvPr>
          <p:cNvSpPr>
            <a:spLocks noGrp="1"/>
          </p:cNvSpPr>
          <p:nvPr>
            <p:ph type="title"/>
          </p:nvPr>
        </p:nvSpPr>
        <p:spPr>
          <a:xfrm>
            <a:off x="7197213" y="499533"/>
            <a:ext cx="4345858" cy="1658198"/>
          </a:xfrm>
        </p:spPr>
        <p:txBody>
          <a:bodyPr>
            <a:normAutofit/>
          </a:bodyPr>
          <a:lstStyle/>
          <a:p>
            <a:r>
              <a:rPr lang="en-US" sz="4800">
                <a:solidFill>
                  <a:srgbClr val="36384E"/>
                </a:solidFill>
              </a:rPr>
              <a:t>Student Recordings</a:t>
            </a:r>
          </a:p>
        </p:txBody>
      </p:sp>
      <p:pic>
        <p:nvPicPr>
          <p:cNvPr id="5" name="Picture 4">
            <a:extLst>
              <a:ext uri="{FF2B5EF4-FFF2-40B4-BE49-F238E27FC236}">
                <a16:creationId xmlns:a16="http://schemas.microsoft.com/office/drawing/2014/main" id="{F6E63546-7EF9-FE63-EDB7-A42DC5D5FED6}"/>
              </a:ext>
            </a:extLst>
          </p:cNvPr>
          <p:cNvPicPr>
            <a:picLocks noChangeAspect="1"/>
          </p:cNvPicPr>
          <p:nvPr/>
        </p:nvPicPr>
        <p:blipFill>
          <a:blip r:embed="rId2"/>
          <a:stretch>
            <a:fillRect/>
          </a:stretch>
        </p:blipFill>
        <p:spPr>
          <a:xfrm>
            <a:off x="643192" y="1735710"/>
            <a:ext cx="5451627" cy="3066539"/>
          </a:xfrm>
          <a:prstGeom prst="rect">
            <a:avLst/>
          </a:prstGeom>
        </p:spPr>
      </p:pic>
      <p:sp>
        <p:nvSpPr>
          <p:cNvPr id="3" name="Content Placeholder 2">
            <a:extLst>
              <a:ext uri="{FF2B5EF4-FFF2-40B4-BE49-F238E27FC236}">
                <a16:creationId xmlns:a16="http://schemas.microsoft.com/office/drawing/2014/main" id="{8568BB84-E9B8-A42E-A9D2-EA205B788B58}"/>
              </a:ext>
            </a:extLst>
          </p:cNvPr>
          <p:cNvSpPr>
            <a:spLocks noGrp="1"/>
          </p:cNvSpPr>
          <p:nvPr>
            <p:ph idx="1"/>
          </p:nvPr>
        </p:nvSpPr>
        <p:spPr>
          <a:xfrm>
            <a:off x="7197213" y="2011680"/>
            <a:ext cx="4345858" cy="3864732"/>
          </a:xfrm>
        </p:spPr>
        <p:txBody>
          <a:bodyPr>
            <a:normAutofit/>
          </a:bodyPr>
          <a:lstStyle/>
          <a:p>
            <a:r>
              <a:rPr lang="en-US" dirty="0"/>
              <a:t>Faculty may want to make the introductory recording to set the tone for students</a:t>
            </a:r>
          </a:p>
          <a:p>
            <a:endParaRPr lang="en-US" dirty="0"/>
          </a:p>
        </p:txBody>
      </p:sp>
    </p:spTree>
    <p:extLst>
      <p:ext uri="{BB962C8B-B14F-4D97-AF65-F5344CB8AC3E}">
        <p14:creationId xmlns:p14="http://schemas.microsoft.com/office/powerpoint/2010/main" val="3363507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6EA1A26-163F-4F15-91F4-F2C51AC9C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D4CBB2-1E67-CB17-46D9-60F368B080BB}"/>
              </a:ext>
            </a:extLst>
          </p:cNvPr>
          <p:cNvSpPr>
            <a:spLocks noGrp="1"/>
          </p:cNvSpPr>
          <p:nvPr>
            <p:ph type="title"/>
          </p:nvPr>
        </p:nvSpPr>
        <p:spPr>
          <a:xfrm>
            <a:off x="8173212" y="499533"/>
            <a:ext cx="3401568" cy="1920240"/>
          </a:xfrm>
        </p:spPr>
        <p:txBody>
          <a:bodyPr anchor="b">
            <a:normAutofit/>
          </a:bodyPr>
          <a:lstStyle/>
          <a:p>
            <a:r>
              <a:rPr lang="en-US" sz="4000">
                <a:solidFill>
                  <a:srgbClr val="FFFFFF"/>
                </a:solidFill>
              </a:rPr>
              <a:t>Faculty Video</a:t>
            </a:r>
          </a:p>
        </p:txBody>
      </p:sp>
      <p:pic>
        <p:nvPicPr>
          <p:cNvPr id="7" name="Picture 6">
            <a:extLst>
              <a:ext uri="{FF2B5EF4-FFF2-40B4-BE49-F238E27FC236}">
                <a16:creationId xmlns:a16="http://schemas.microsoft.com/office/drawing/2014/main" id="{0868E876-1C3B-51C3-3B9E-FD58902E637A}"/>
              </a:ext>
            </a:extLst>
          </p:cNvPr>
          <p:cNvPicPr>
            <a:picLocks noChangeAspect="1"/>
          </p:cNvPicPr>
          <p:nvPr/>
        </p:nvPicPr>
        <p:blipFill rotWithShape="1">
          <a:blip r:embed="rId2"/>
          <a:srcRect l="4248" r="32553"/>
          <a:stretch/>
        </p:blipFill>
        <p:spPr>
          <a:xfrm>
            <a:off x="633999" y="640080"/>
            <a:ext cx="6278529" cy="5588101"/>
          </a:xfrm>
          <a:prstGeom prst="rect">
            <a:avLst/>
          </a:prstGeom>
        </p:spPr>
      </p:pic>
      <p:sp>
        <p:nvSpPr>
          <p:cNvPr id="3" name="Content Placeholder 2">
            <a:extLst>
              <a:ext uri="{FF2B5EF4-FFF2-40B4-BE49-F238E27FC236}">
                <a16:creationId xmlns:a16="http://schemas.microsoft.com/office/drawing/2014/main" id="{CA7878D8-08BE-9720-8FD2-BAAA206ABC7D}"/>
              </a:ext>
            </a:extLst>
          </p:cNvPr>
          <p:cNvSpPr>
            <a:spLocks noGrp="1"/>
          </p:cNvSpPr>
          <p:nvPr>
            <p:ph idx="1"/>
          </p:nvPr>
        </p:nvSpPr>
        <p:spPr>
          <a:xfrm>
            <a:off x="8173212" y="2419773"/>
            <a:ext cx="3401568" cy="3358092"/>
          </a:xfrm>
        </p:spPr>
        <p:txBody>
          <a:bodyPr>
            <a:normAutofit/>
          </a:bodyPr>
          <a:lstStyle/>
          <a:p>
            <a:r>
              <a:rPr lang="en-US" sz="1800"/>
              <a:t>Faculty would create their video in a similar manner to students. The video can be edited and music added before posting to the topic.</a:t>
            </a:r>
          </a:p>
          <a:p>
            <a:r>
              <a:rPr lang="en-US" sz="1800"/>
              <a:t>  </a:t>
            </a:r>
          </a:p>
        </p:txBody>
      </p:sp>
    </p:spTree>
    <p:extLst>
      <p:ext uri="{BB962C8B-B14F-4D97-AF65-F5344CB8AC3E}">
        <p14:creationId xmlns:p14="http://schemas.microsoft.com/office/powerpoint/2010/main" val="451828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CEFFDD-605F-41E2-8017-6484074C5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rgbClr val="3F4263"/>
          </a:solidFill>
          <a:ln>
            <a:solidFill>
              <a:srgbClr val="3F42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7862AB-BEC6-A473-1466-72F40E0CEAAE}"/>
              </a:ext>
            </a:extLst>
          </p:cNvPr>
          <p:cNvSpPr>
            <a:spLocks noGrp="1"/>
          </p:cNvSpPr>
          <p:nvPr>
            <p:ph type="title"/>
          </p:nvPr>
        </p:nvSpPr>
        <p:spPr>
          <a:xfrm>
            <a:off x="8173212" y="499533"/>
            <a:ext cx="3401568" cy="1920240"/>
          </a:xfrm>
        </p:spPr>
        <p:txBody>
          <a:bodyPr anchor="b">
            <a:normAutofit/>
          </a:bodyPr>
          <a:lstStyle/>
          <a:p>
            <a:r>
              <a:rPr lang="en-US" sz="4000">
                <a:solidFill>
                  <a:srgbClr val="FFFFFF"/>
                </a:solidFill>
              </a:rPr>
              <a:t>Posting Video to the Topic</a:t>
            </a:r>
          </a:p>
        </p:txBody>
      </p:sp>
      <p:pic>
        <p:nvPicPr>
          <p:cNvPr id="5" name="Picture 4">
            <a:extLst>
              <a:ext uri="{FF2B5EF4-FFF2-40B4-BE49-F238E27FC236}">
                <a16:creationId xmlns:a16="http://schemas.microsoft.com/office/drawing/2014/main" id="{B2562CE8-948D-0628-A88B-C8030E1E1685}"/>
              </a:ext>
            </a:extLst>
          </p:cNvPr>
          <p:cNvPicPr>
            <a:picLocks noChangeAspect="1"/>
          </p:cNvPicPr>
          <p:nvPr/>
        </p:nvPicPr>
        <p:blipFill>
          <a:blip r:embed="rId2"/>
          <a:stretch>
            <a:fillRect/>
          </a:stretch>
        </p:blipFill>
        <p:spPr>
          <a:xfrm>
            <a:off x="633999" y="1668294"/>
            <a:ext cx="6278529" cy="3531672"/>
          </a:xfrm>
          <a:prstGeom prst="rect">
            <a:avLst/>
          </a:prstGeom>
        </p:spPr>
      </p:pic>
      <p:sp>
        <p:nvSpPr>
          <p:cNvPr id="3" name="Content Placeholder 2">
            <a:extLst>
              <a:ext uri="{FF2B5EF4-FFF2-40B4-BE49-F238E27FC236}">
                <a16:creationId xmlns:a16="http://schemas.microsoft.com/office/drawing/2014/main" id="{1CAFB3D1-4C4F-708E-479A-5FC85048A926}"/>
              </a:ext>
            </a:extLst>
          </p:cNvPr>
          <p:cNvSpPr>
            <a:spLocks noGrp="1"/>
          </p:cNvSpPr>
          <p:nvPr>
            <p:ph idx="1"/>
          </p:nvPr>
        </p:nvSpPr>
        <p:spPr>
          <a:xfrm>
            <a:off x="8173212" y="2419773"/>
            <a:ext cx="3401568" cy="3358092"/>
          </a:xfrm>
        </p:spPr>
        <p:txBody>
          <a:bodyPr>
            <a:normAutofit/>
          </a:bodyPr>
          <a:lstStyle/>
          <a:p>
            <a:r>
              <a:rPr lang="en-US" sz="1800">
                <a:solidFill>
                  <a:srgbClr val="FFFFFF"/>
                </a:solidFill>
              </a:rPr>
              <a:t>The faculty member can then post the video to the topic.  Students will follow a similar process to create their own videos.</a:t>
            </a:r>
          </a:p>
          <a:p>
            <a:endParaRPr lang="en-US" sz="1800">
              <a:solidFill>
                <a:srgbClr val="FFFFFF"/>
              </a:solidFill>
            </a:endParaRPr>
          </a:p>
        </p:txBody>
      </p:sp>
    </p:spTree>
    <p:extLst>
      <p:ext uri="{BB962C8B-B14F-4D97-AF65-F5344CB8AC3E}">
        <p14:creationId xmlns:p14="http://schemas.microsoft.com/office/powerpoint/2010/main" val="721884097"/>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docProps/app.xml><?xml version="1.0" encoding="utf-8"?>
<Properties xmlns="http://schemas.openxmlformats.org/officeDocument/2006/extended-properties" xmlns:vt="http://schemas.openxmlformats.org/officeDocument/2006/docPropsVTypes">
  <Template>Metropolitan</Template>
  <TotalTime>371</TotalTime>
  <Words>396</Words>
  <Application>Microsoft Macintosh PowerPoint</Application>
  <PresentationFormat>Widescreen</PresentationFormat>
  <Paragraphs>37</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 Light</vt:lpstr>
      <vt:lpstr>Metropolitan</vt:lpstr>
      <vt:lpstr>Flipgrid: Videos for Online Courses</vt:lpstr>
      <vt:lpstr>Flipgrid</vt:lpstr>
      <vt:lpstr>Getting Started with Flipgrid</vt:lpstr>
      <vt:lpstr>Setting up a Group in Flipgrid</vt:lpstr>
      <vt:lpstr>Setting up a Group in Flipgrid</vt:lpstr>
      <vt:lpstr>Student Recordings</vt:lpstr>
      <vt:lpstr>Student Recordings</vt:lpstr>
      <vt:lpstr>Faculty Video</vt:lpstr>
      <vt:lpstr>Posting Video to the Topic</vt:lpstr>
      <vt:lpstr>Responses to Other Posts</vt:lpstr>
      <vt:lpstr>Uses in Online Courses</vt:lpstr>
      <vt:lpstr>Uses in Online Courses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Flipgrid: Videos for Online Courses</dc:title>
  <dc:creator>Timothy Creel</dc:creator>
  <cp:lastModifiedBy>Veronica Paz</cp:lastModifiedBy>
  <cp:revision>12</cp:revision>
  <dcterms:created xsi:type="dcterms:W3CDTF">2022-07-14T02:44:06Z</dcterms:created>
  <dcterms:modified xsi:type="dcterms:W3CDTF">2022-10-20T23:16:55Z</dcterms:modified>
</cp:coreProperties>
</file>